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56" r:id="rId3"/>
    <p:sldId id="311" r:id="rId4"/>
    <p:sldId id="325" r:id="rId5"/>
    <p:sldId id="326" r:id="rId6"/>
    <p:sldId id="275" r:id="rId7"/>
    <p:sldId id="265" r:id="rId8"/>
    <p:sldId id="264" r:id="rId9"/>
    <p:sldId id="302" r:id="rId10"/>
    <p:sldId id="314" r:id="rId11"/>
    <p:sldId id="303" r:id="rId12"/>
    <p:sldId id="321" r:id="rId13"/>
    <p:sldId id="273" r:id="rId14"/>
    <p:sldId id="296" r:id="rId15"/>
    <p:sldId id="279" r:id="rId16"/>
    <p:sldId id="334" r:id="rId17"/>
    <p:sldId id="285" r:id="rId18"/>
    <p:sldId id="313" r:id="rId19"/>
    <p:sldId id="262" r:id="rId20"/>
    <p:sldId id="263" r:id="rId21"/>
    <p:sldId id="261" r:id="rId22"/>
    <p:sldId id="282" r:id="rId23"/>
    <p:sldId id="274" r:id="rId24"/>
    <p:sldId id="316" r:id="rId25"/>
    <p:sldId id="267" r:id="rId26"/>
    <p:sldId id="268" r:id="rId27"/>
    <p:sldId id="309" r:id="rId28"/>
    <p:sldId id="317" r:id="rId29"/>
    <p:sldId id="318" r:id="rId30"/>
    <p:sldId id="324" r:id="rId31"/>
    <p:sldId id="310" r:id="rId32"/>
    <p:sldId id="333" r:id="rId33"/>
    <p:sldId id="26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AEDF6"/>
    <a:srgbClr val="60A2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aleway" panose="020B0503030101060003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aleway" panose="020B0503030101060003" pitchFamily="34" charset="-52"/>
              </a:defRPr>
            </a:lvl1pPr>
          </a:lstStyle>
          <a:p>
            <a:fld id="{2AEC3A86-245D-49D3-8D7A-DB7343943EC7}" type="datetimeFigureOut">
              <a:rPr lang="ru-RU" smtClean="0"/>
              <a:pPr/>
              <a:t>26.02.2026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aleway" panose="020B0503030101060003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aleway" panose="020B0503030101060003" pitchFamily="34" charset="-52"/>
              </a:defRPr>
            </a:lvl1pPr>
          </a:lstStyle>
          <a:p>
            <a:fld id="{C8B81ADA-9040-4A9F-B6A9-0A15FA37E3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760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aleway" panose="020B0503030101060003" pitchFamily="34" charset="-5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aleway" panose="020B0503030101060003" pitchFamily="34" charset="-5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aleway" panose="020B0503030101060003" pitchFamily="34" charset="-5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aleway" panose="020B0503030101060003" pitchFamily="34" charset="-5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aleway" panose="020B0503030101060003" pitchFamily="34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81ADA-9040-4A9F-B6A9-0A15FA37E3B8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814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0154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473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fld id="{CDB9688A-BDCF-4E8B-BD75-20BC9C924741}" type="datetime1">
              <a:rPr lang="ru-RU" smtClean="0"/>
              <a:pPr/>
              <a:t>26.02.2026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r>
              <a:rPr lang="ru-RU" dirty="0"/>
              <a:t>Порядок и условия поступления в УГМУ 2022/2023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Raleway" panose="020B0503030101060003" pitchFamily="34" charset="-52"/>
              </a:defRPr>
            </a:lvl1pPr>
            <a:lvl2pPr>
              <a:defRPr>
                <a:latin typeface="Raleway" panose="020B0503030101060003" pitchFamily="34" charset="-52"/>
              </a:defRPr>
            </a:lvl2pPr>
            <a:lvl3pPr>
              <a:defRPr>
                <a:latin typeface="Raleway" panose="020B0503030101060003" pitchFamily="34" charset="-52"/>
              </a:defRPr>
            </a:lvl3pPr>
            <a:lvl4pPr>
              <a:defRPr>
                <a:latin typeface="Raleway" panose="020B0503030101060003" pitchFamily="34" charset="-52"/>
              </a:defRPr>
            </a:lvl4pPr>
            <a:lvl5pPr>
              <a:defRPr>
                <a:latin typeface="Raleway" panose="020B0503030101060003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fld id="{3FC0E5C2-F2F4-45EA-BF13-245475CB4E2F}" type="datetime1">
              <a:rPr lang="ru-RU" smtClean="0"/>
              <a:pPr/>
              <a:t>26.02.2026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r>
              <a:rPr lang="ru-RU" dirty="0"/>
              <a:t>Порядок и условия поступления в УГМУ 2022/2023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>
            <a:lvl1pPr>
              <a:defRPr>
                <a:latin typeface="Raleway" panose="020B0503030101060003" pitchFamily="34" charset="-52"/>
              </a:defRPr>
            </a:lvl1pPr>
            <a:lvl2pPr>
              <a:defRPr>
                <a:latin typeface="Raleway" panose="020B0503030101060003" pitchFamily="34" charset="-52"/>
              </a:defRPr>
            </a:lvl2pPr>
            <a:lvl3pPr>
              <a:defRPr>
                <a:latin typeface="Raleway" panose="020B0503030101060003" pitchFamily="34" charset="-52"/>
              </a:defRPr>
            </a:lvl3pPr>
            <a:lvl4pPr>
              <a:defRPr>
                <a:latin typeface="Raleway" panose="020B0503030101060003" pitchFamily="34" charset="-52"/>
              </a:defRPr>
            </a:lvl4pPr>
            <a:lvl5pPr>
              <a:defRPr>
                <a:latin typeface="Raleway" panose="020B0503030101060003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fld id="{B690E909-12C6-4AFB-8F6D-FE7A90727999}" type="datetime1">
              <a:rPr lang="ru-RU" smtClean="0"/>
              <a:pPr/>
              <a:t>26.02.2026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r>
              <a:rPr lang="ru-RU" dirty="0"/>
              <a:t>Порядок и условия поступления в УГМУ 2022/2023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Фоновая картинка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Вставьте картинку и переместите на задний план</a:t>
            </a:r>
          </a:p>
        </p:txBody>
      </p:sp>
      <p:sp>
        <p:nvSpPr>
          <p:cNvPr id="3" name="Подзаголовок"/>
          <p:cNvSpPr>
            <a:spLocks noGrp="1"/>
          </p:cNvSpPr>
          <p:nvPr>
            <p:ph type="subTitle" idx="1" hasCustomPrompt="1"/>
          </p:nvPr>
        </p:nvSpPr>
        <p:spPr>
          <a:xfrm>
            <a:off x="1143000" y="4504929"/>
            <a:ext cx="6858000" cy="165576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Введите текст</a:t>
            </a:r>
          </a:p>
        </p:txBody>
      </p:sp>
      <p:sp>
        <p:nvSpPr>
          <p:cNvPr id="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143000" y="1447315"/>
            <a:ext cx="6858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13698873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Глава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Фоновая картинка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Вставьте картинку и переместите на задний план</a:t>
            </a:r>
          </a:p>
        </p:txBody>
      </p:sp>
      <p:sp>
        <p:nvSpPr>
          <p:cNvPr id="13" name="Текст"/>
          <p:cNvSpPr>
            <a:spLocks noGrp="1"/>
          </p:cNvSpPr>
          <p:nvPr>
            <p:ph type="subTitle" idx="1" hasCustomPrompt="1"/>
          </p:nvPr>
        </p:nvSpPr>
        <p:spPr>
          <a:xfrm>
            <a:off x="1007730" y="4153349"/>
            <a:ext cx="5103159" cy="165576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Введите текст</a:t>
            </a:r>
          </a:p>
        </p:txBody>
      </p:sp>
      <p:sp>
        <p:nvSpPr>
          <p:cNvPr id="1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997674" y="2741382"/>
            <a:ext cx="7155737" cy="1088897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3" name="Подзаголовок"/>
          <p:cNvSpPr>
            <a:spLocks noGrp="1"/>
          </p:cNvSpPr>
          <p:nvPr>
            <p:ph type="body" sz="quarter" idx="10" hasCustomPrompt="1"/>
          </p:nvPr>
        </p:nvSpPr>
        <p:spPr>
          <a:xfrm>
            <a:off x="1007725" y="1517720"/>
            <a:ext cx="3671887" cy="627063"/>
          </a:xfrm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6787246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idx="1" hasCustomPrompt="1"/>
          </p:nvPr>
        </p:nvSpPr>
        <p:spPr>
          <a:xfrm>
            <a:off x="6293772" y="-6079"/>
            <a:ext cx="2844000" cy="687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Вставьте картинку</a:t>
            </a:r>
          </a:p>
        </p:txBody>
      </p:sp>
      <p:sp>
        <p:nvSpPr>
          <p:cNvPr id="35" name="Текст 5"/>
          <p:cNvSpPr>
            <a:spLocks noGrp="1"/>
          </p:cNvSpPr>
          <p:nvPr>
            <p:ph type="body" sz="quarter" idx="35" hasCustomPrompt="1"/>
          </p:nvPr>
        </p:nvSpPr>
        <p:spPr>
          <a:xfrm>
            <a:off x="694711" y="5565805"/>
            <a:ext cx="4602490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4" hasCustomPrompt="1"/>
          </p:nvPr>
        </p:nvSpPr>
        <p:spPr>
          <a:xfrm>
            <a:off x="694711" y="4713905"/>
            <a:ext cx="4602490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29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94711" y="3862001"/>
            <a:ext cx="4602490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32" hasCustomPrompt="1"/>
          </p:nvPr>
        </p:nvSpPr>
        <p:spPr>
          <a:xfrm>
            <a:off x="694711" y="3010101"/>
            <a:ext cx="4602490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0" name="Текст 1"/>
          <p:cNvSpPr>
            <a:spLocks noGrp="1"/>
          </p:cNvSpPr>
          <p:nvPr>
            <p:ph type="body" sz="quarter" idx="31" hasCustomPrompt="1"/>
          </p:nvPr>
        </p:nvSpPr>
        <p:spPr>
          <a:xfrm>
            <a:off x="682080" y="2158201"/>
            <a:ext cx="4602490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97320" y="120647"/>
            <a:ext cx="5063090" cy="1113796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55431055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6"/>
          <p:cNvSpPr>
            <a:spLocks noGrp="1"/>
          </p:cNvSpPr>
          <p:nvPr>
            <p:ph type="body" sz="quarter" idx="18" hasCustomPrompt="1"/>
          </p:nvPr>
        </p:nvSpPr>
        <p:spPr>
          <a:xfrm>
            <a:off x="5430166" y="5045619"/>
            <a:ext cx="3240000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5430166" y="3957801"/>
            <a:ext cx="3240000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430165" y="2907599"/>
            <a:ext cx="3240000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355488" y="5045619"/>
            <a:ext cx="3240000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1355488" y="3971451"/>
            <a:ext cx="3240000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29" name="Текст 1"/>
          <p:cNvSpPr>
            <a:spLocks noGrp="1"/>
          </p:cNvSpPr>
          <p:nvPr>
            <p:ph type="body" sz="quarter" idx="11" hasCustomPrompt="1"/>
          </p:nvPr>
        </p:nvSpPr>
        <p:spPr>
          <a:xfrm>
            <a:off x="1355488" y="2897281"/>
            <a:ext cx="3240000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3" name="Основной текст"/>
          <p:cNvSpPr>
            <a:spLocks noGrp="1"/>
          </p:cNvSpPr>
          <p:nvPr>
            <p:ph type="body" sz="quarter" idx="19" hasCustomPrompt="1"/>
          </p:nvPr>
        </p:nvSpPr>
        <p:spPr>
          <a:xfrm>
            <a:off x="596901" y="1787900"/>
            <a:ext cx="7918450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97330" y="120651"/>
            <a:ext cx="7918031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8000155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едел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"/>
          <p:cNvSpPr>
            <a:spLocks noGrp="1"/>
          </p:cNvSpPr>
          <p:nvPr>
            <p:ph type="body" sz="quarter" idx="19" hasCustomPrompt="1"/>
          </p:nvPr>
        </p:nvSpPr>
        <p:spPr>
          <a:xfrm>
            <a:off x="596901" y="1787900"/>
            <a:ext cx="7918450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97330" y="120651"/>
            <a:ext cx="7918031" cy="1136791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20"/>
          </p:nvPr>
        </p:nvSpPr>
        <p:spPr>
          <a:xfrm>
            <a:off x="730722" y="2786380"/>
            <a:ext cx="7784635" cy="3709152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56487147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xmlns="" val="2788289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97330" y="120651"/>
            <a:ext cx="7918031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88421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/7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idx="1" hasCustomPrompt="1"/>
          </p:nvPr>
        </p:nvSpPr>
        <p:spPr>
          <a:xfrm>
            <a:off x="3638551" y="-8467"/>
            <a:ext cx="5506418" cy="687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Вставьте картинку</a:t>
            </a:r>
          </a:p>
        </p:txBody>
      </p:sp>
      <p:sp>
        <p:nvSpPr>
          <p:cNvPr id="5" name="Текст"/>
          <p:cNvSpPr>
            <a:spLocks noGrp="1"/>
          </p:cNvSpPr>
          <p:nvPr>
            <p:ph type="body" sz="half" idx="2" hasCustomPrompt="1"/>
          </p:nvPr>
        </p:nvSpPr>
        <p:spPr>
          <a:xfrm>
            <a:off x="530691" y="2536941"/>
            <a:ext cx="2758621" cy="389768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30681" y="838204"/>
            <a:ext cx="2758620" cy="982133"/>
          </a:xfrm>
        </p:spPr>
        <p:txBody>
          <a:bodyPr anchor="b">
            <a:no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866478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  <a:lvl2pPr>
              <a:defRPr>
                <a:latin typeface="Raleway" panose="020B0503030101060003" pitchFamily="34" charset="-52"/>
              </a:defRPr>
            </a:lvl2pPr>
            <a:lvl3pPr>
              <a:defRPr>
                <a:latin typeface="Raleway" panose="020B0503030101060003" pitchFamily="34" charset="-52"/>
              </a:defRPr>
            </a:lvl3pPr>
            <a:lvl4pPr>
              <a:defRPr>
                <a:latin typeface="Raleway" panose="020B0503030101060003" pitchFamily="34" charset="-52"/>
              </a:defRPr>
            </a:lvl4pPr>
            <a:lvl5pPr>
              <a:defRPr>
                <a:latin typeface="Raleway" panose="020B0503030101060003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fld id="{92B033F8-A135-40DD-A2CA-D06E63A468E0}" type="datetime1">
              <a:rPr lang="ru-RU" smtClean="0"/>
              <a:pPr/>
              <a:t>26.02.2026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r>
              <a:rPr lang="ru-RU" dirty="0"/>
              <a:t>Порядок и условия поступления в УГМУ 2022/2023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/3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idx="1" hasCustomPrompt="1"/>
          </p:nvPr>
        </p:nvSpPr>
        <p:spPr>
          <a:xfrm>
            <a:off x="11" y="7"/>
            <a:ext cx="3639497" cy="685799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5" name="Текст"/>
          <p:cNvSpPr>
            <a:spLocks noGrp="1"/>
          </p:cNvSpPr>
          <p:nvPr>
            <p:ph type="body" sz="half" idx="2" hasCustomPrompt="1"/>
          </p:nvPr>
        </p:nvSpPr>
        <p:spPr>
          <a:xfrm>
            <a:off x="4162893" y="2524837"/>
            <a:ext cx="4352458" cy="401244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162892" y="420903"/>
            <a:ext cx="4352458" cy="1136791"/>
          </a:xfrm>
        </p:spPr>
        <p:txBody>
          <a:bodyPr anchor="b">
            <a:no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72878381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idx="1" hasCustomPrompt="1"/>
          </p:nvPr>
        </p:nvSpPr>
        <p:spPr>
          <a:xfrm>
            <a:off x="0" y="4"/>
            <a:ext cx="9144000" cy="34205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5" name="Текст"/>
          <p:cNvSpPr>
            <a:spLocks noGrp="1"/>
          </p:cNvSpPr>
          <p:nvPr>
            <p:ph type="body" sz="half" idx="2" hasCustomPrompt="1"/>
          </p:nvPr>
        </p:nvSpPr>
        <p:spPr>
          <a:xfrm>
            <a:off x="612984" y="5066119"/>
            <a:ext cx="7918032" cy="13892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12995" y="3644241"/>
            <a:ext cx="7918031" cy="724035"/>
          </a:xfrm>
        </p:spPr>
        <p:txBody>
          <a:bodyPr anchor="b">
            <a:no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38623243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idx="1" hasCustomPrompt="1"/>
          </p:nvPr>
        </p:nvSpPr>
        <p:spPr>
          <a:xfrm>
            <a:off x="-1" y="7"/>
            <a:ext cx="4572001" cy="6857999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4" name="Текст"/>
          <p:cNvSpPr>
            <a:spLocks noGrp="1"/>
          </p:cNvSpPr>
          <p:nvPr>
            <p:ph type="body" sz="half" idx="2" hasCustomPrompt="1"/>
          </p:nvPr>
        </p:nvSpPr>
        <p:spPr>
          <a:xfrm>
            <a:off x="5035050" y="2351353"/>
            <a:ext cx="3629303" cy="394279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035045" y="502790"/>
            <a:ext cx="3643127" cy="1136791"/>
          </a:xfrm>
        </p:spPr>
        <p:txBody>
          <a:bodyPr anchor="b">
            <a:no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3518757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idx="1" hasCustomPrompt="1"/>
          </p:nvPr>
        </p:nvSpPr>
        <p:spPr>
          <a:xfrm>
            <a:off x="4223000" y="1941923"/>
            <a:ext cx="4250109" cy="402195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6" name="Текст"/>
          <p:cNvSpPr>
            <a:spLocks noGrp="1"/>
          </p:cNvSpPr>
          <p:nvPr>
            <p:ph type="body" sz="half" idx="2" hasCustomPrompt="1"/>
          </p:nvPr>
        </p:nvSpPr>
        <p:spPr>
          <a:xfrm>
            <a:off x="593698" y="1941923"/>
            <a:ext cx="3275570" cy="402195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97330" y="120651"/>
            <a:ext cx="7918031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53347541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idx="1" hasCustomPrompt="1"/>
          </p:nvPr>
        </p:nvSpPr>
        <p:spPr>
          <a:xfrm>
            <a:off x="5105556" y="1941918"/>
            <a:ext cx="3409805" cy="398234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97330" y="120651"/>
            <a:ext cx="7918031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5" name="Текст"/>
          <p:cNvSpPr>
            <a:spLocks noGrp="1"/>
          </p:cNvSpPr>
          <p:nvPr>
            <p:ph type="body" sz="half" idx="2" hasCustomPrompt="1"/>
          </p:nvPr>
        </p:nvSpPr>
        <p:spPr>
          <a:xfrm>
            <a:off x="597330" y="1941918"/>
            <a:ext cx="4067813" cy="398234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dirty="0"/>
              <a:t>Введите текст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34608451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блема и 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2"/>
          <p:cNvSpPr>
            <a:spLocks noGrp="1"/>
          </p:cNvSpPr>
          <p:nvPr>
            <p:ph type="body" sz="half" idx="15" hasCustomPrompt="1"/>
          </p:nvPr>
        </p:nvSpPr>
        <p:spPr>
          <a:xfrm>
            <a:off x="4526600" y="4866837"/>
            <a:ext cx="3703516" cy="154660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body" sz="quarter" idx="3" hasCustomPrompt="1"/>
          </p:nvPr>
        </p:nvSpPr>
        <p:spPr>
          <a:xfrm>
            <a:off x="4526600" y="3840437"/>
            <a:ext cx="3730812" cy="682191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sp>
        <p:nvSpPr>
          <p:cNvPr id="11" name="Картинка 2"/>
          <p:cNvSpPr>
            <a:spLocks noGrp="1"/>
          </p:cNvSpPr>
          <p:nvPr>
            <p:ph type="pic" sz="quarter" idx="14" hasCustomPrompt="1"/>
          </p:nvPr>
        </p:nvSpPr>
        <p:spPr>
          <a:xfrm>
            <a:off x="4629151" y="1670445"/>
            <a:ext cx="3240000" cy="2160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4" name="Текст 1"/>
          <p:cNvSpPr>
            <a:spLocks noGrp="1"/>
          </p:cNvSpPr>
          <p:nvPr>
            <p:ph type="body" sz="quarter" idx="16" hasCustomPrompt="1"/>
          </p:nvPr>
        </p:nvSpPr>
        <p:spPr>
          <a:xfrm>
            <a:off x="527168" y="4866837"/>
            <a:ext cx="3703638" cy="15466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3" name="Подзаголовок 1"/>
          <p:cNvSpPr>
            <a:spLocks noGrp="1"/>
          </p:cNvSpPr>
          <p:nvPr>
            <p:ph type="body" idx="1" hasCustomPrompt="1"/>
          </p:nvPr>
        </p:nvSpPr>
        <p:spPr>
          <a:xfrm>
            <a:off x="527290" y="3840437"/>
            <a:ext cx="3703516" cy="682191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sp>
        <p:nvSpPr>
          <p:cNvPr id="10" name="Картинка 1"/>
          <p:cNvSpPr>
            <a:spLocks noGrp="1"/>
          </p:cNvSpPr>
          <p:nvPr>
            <p:ph type="pic" sz="quarter" idx="13" hasCustomPrompt="1"/>
          </p:nvPr>
        </p:nvSpPr>
        <p:spPr>
          <a:xfrm>
            <a:off x="628651" y="1660599"/>
            <a:ext cx="3240000" cy="2160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97330" y="120651"/>
            <a:ext cx="7918031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04728846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ту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артинка 4"/>
          <p:cNvSpPr>
            <a:spLocks noGrp="1"/>
          </p:cNvSpPr>
          <p:nvPr>
            <p:ph type="pic" sz="quarter" idx="16" hasCustomPrompt="1"/>
          </p:nvPr>
        </p:nvSpPr>
        <p:spPr>
          <a:xfrm>
            <a:off x="4622453" y="4168191"/>
            <a:ext cx="3396485" cy="2345175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  <a:p>
            <a:endParaRPr lang="ru-RU" dirty="0"/>
          </a:p>
        </p:txBody>
      </p:sp>
      <p:sp>
        <p:nvSpPr>
          <p:cNvPr id="21" name="Подзаголовок 4"/>
          <p:cNvSpPr>
            <a:spLocks noGrp="1"/>
          </p:cNvSpPr>
          <p:nvPr>
            <p:ph type="body" sz="quarter" idx="22" hasCustomPrompt="1"/>
          </p:nvPr>
        </p:nvSpPr>
        <p:spPr>
          <a:xfrm>
            <a:off x="4621925" y="6093845"/>
            <a:ext cx="3395663" cy="417512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sp>
        <p:nvSpPr>
          <p:cNvPr id="13" name="Картинка 3"/>
          <p:cNvSpPr>
            <a:spLocks noGrp="1"/>
          </p:cNvSpPr>
          <p:nvPr>
            <p:ph type="pic" sz="quarter" idx="15" hasCustomPrompt="1"/>
          </p:nvPr>
        </p:nvSpPr>
        <p:spPr>
          <a:xfrm>
            <a:off x="933158" y="4168837"/>
            <a:ext cx="3396485" cy="2345175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  <a:p>
            <a:endParaRPr lang="ru-RU" dirty="0"/>
          </a:p>
        </p:txBody>
      </p:sp>
      <p:sp>
        <p:nvSpPr>
          <p:cNvPr id="18" name="Подзаголовок 3"/>
          <p:cNvSpPr>
            <a:spLocks noGrp="1"/>
          </p:cNvSpPr>
          <p:nvPr>
            <p:ph type="body" sz="quarter" idx="21" hasCustomPrompt="1"/>
          </p:nvPr>
        </p:nvSpPr>
        <p:spPr>
          <a:xfrm>
            <a:off x="933460" y="6095848"/>
            <a:ext cx="3395663" cy="417512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sp>
        <p:nvSpPr>
          <p:cNvPr id="17" name="Картинка 2"/>
          <p:cNvSpPr>
            <a:spLocks noGrp="1"/>
          </p:cNvSpPr>
          <p:nvPr>
            <p:ph type="pic" sz="quarter" idx="14" hasCustomPrompt="1"/>
          </p:nvPr>
        </p:nvSpPr>
        <p:spPr>
          <a:xfrm>
            <a:off x="4622453" y="1597835"/>
            <a:ext cx="3396485" cy="2345175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  <a:p>
            <a:endParaRPr lang="ru-RU" dirty="0"/>
          </a:p>
        </p:txBody>
      </p:sp>
      <p:sp>
        <p:nvSpPr>
          <p:cNvPr id="15" name="Подзаголовок 2"/>
          <p:cNvSpPr>
            <a:spLocks noGrp="1"/>
          </p:cNvSpPr>
          <p:nvPr>
            <p:ph type="body" sz="quarter" idx="20" hasCustomPrompt="1"/>
          </p:nvPr>
        </p:nvSpPr>
        <p:spPr>
          <a:xfrm>
            <a:off x="4621925" y="3525839"/>
            <a:ext cx="3395663" cy="417512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sp>
        <p:nvSpPr>
          <p:cNvPr id="16" name="Картинка 1"/>
          <p:cNvSpPr>
            <a:spLocks noGrp="1"/>
          </p:cNvSpPr>
          <p:nvPr>
            <p:ph type="pic" sz="quarter" idx="13" hasCustomPrompt="1"/>
          </p:nvPr>
        </p:nvSpPr>
        <p:spPr>
          <a:xfrm>
            <a:off x="933158" y="1598481"/>
            <a:ext cx="3396485" cy="234517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3" name="Подзаголовок 1"/>
          <p:cNvSpPr>
            <a:spLocks noGrp="1"/>
          </p:cNvSpPr>
          <p:nvPr>
            <p:ph type="body" sz="quarter" idx="19" hasCustomPrompt="1"/>
          </p:nvPr>
        </p:nvSpPr>
        <p:spPr>
          <a:xfrm>
            <a:off x="933460" y="3525839"/>
            <a:ext cx="3395663" cy="417512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sp>
        <p:nvSpPr>
          <p:cNvPr id="1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97330" y="120651"/>
            <a:ext cx="7918031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04464735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075820" y="5330259"/>
            <a:ext cx="2537608" cy="1029596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57175" indent="0" algn="l">
              <a:buNone/>
              <a:defRPr sz="900"/>
            </a:lvl2pPr>
            <a:lvl3pPr marL="514350" indent="0" algn="l">
              <a:buNone/>
              <a:defRPr sz="900"/>
            </a:lvl3pPr>
            <a:lvl4pPr marL="771525" indent="0" algn="l">
              <a:buNone/>
              <a:defRPr sz="900"/>
            </a:lvl4pPr>
            <a:lvl5pPr marL="1028700" indent="0" algn="l">
              <a:buNone/>
              <a:defRPr sz="9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6" name="Подзаголовок 3"/>
          <p:cNvSpPr>
            <a:spLocks noGrp="1"/>
          </p:cNvSpPr>
          <p:nvPr>
            <p:ph type="body" idx="21" hasCustomPrompt="1"/>
          </p:nvPr>
        </p:nvSpPr>
        <p:spPr>
          <a:xfrm>
            <a:off x="6096196" y="5019667"/>
            <a:ext cx="2517232" cy="375911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sp>
        <p:nvSpPr>
          <p:cNvPr id="12" name="Картинка 3"/>
          <p:cNvSpPr>
            <a:spLocks noGrp="1"/>
          </p:cNvSpPr>
          <p:nvPr>
            <p:ph type="pic" sz="quarter" idx="12" hasCustomPrompt="1"/>
          </p:nvPr>
        </p:nvSpPr>
        <p:spPr>
          <a:xfrm>
            <a:off x="6142381" y="2728081"/>
            <a:ext cx="2376000" cy="2088000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  <a:p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3342833" y="5330261"/>
            <a:ext cx="2569540" cy="1029595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57175" indent="0" algn="l">
              <a:buNone/>
              <a:defRPr sz="900"/>
            </a:lvl2pPr>
            <a:lvl3pPr marL="514350" indent="0" algn="l">
              <a:buNone/>
              <a:defRPr sz="900"/>
            </a:lvl3pPr>
            <a:lvl4pPr marL="771525" indent="0" algn="l">
              <a:buNone/>
              <a:defRPr sz="900"/>
            </a:lvl4pPr>
            <a:lvl5pPr marL="1028700" indent="0" algn="l">
              <a:buNone/>
              <a:defRPr sz="9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body" idx="20" hasCustomPrompt="1"/>
          </p:nvPr>
        </p:nvSpPr>
        <p:spPr>
          <a:xfrm>
            <a:off x="3338580" y="5019667"/>
            <a:ext cx="2573803" cy="375911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sp>
        <p:nvSpPr>
          <p:cNvPr id="11" name="Картинка 2"/>
          <p:cNvSpPr>
            <a:spLocks noGrp="1"/>
          </p:cNvSpPr>
          <p:nvPr>
            <p:ph type="pic" sz="quarter" idx="11" hasCustomPrompt="1"/>
          </p:nvPr>
        </p:nvSpPr>
        <p:spPr>
          <a:xfrm>
            <a:off x="3409394" y="2728081"/>
            <a:ext cx="2376000" cy="2088000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  <a:p>
            <a:endParaRPr lang="ru-RU" dirty="0"/>
          </a:p>
        </p:txBody>
      </p:sp>
      <p:sp>
        <p:nvSpPr>
          <p:cNvPr id="6" name="Текст 1"/>
          <p:cNvSpPr>
            <a:spLocks noGrp="1"/>
          </p:cNvSpPr>
          <p:nvPr>
            <p:ph type="body" sz="quarter" idx="16" hasCustomPrompt="1"/>
          </p:nvPr>
        </p:nvSpPr>
        <p:spPr>
          <a:xfrm>
            <a:off x="553706" y="5330259"/>
            <a:ext cx="2557984" cy="1029596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57175" indent="0" algn="l">
              <a:buNone/>
              <a:defRPr sz="900"/>
            </a:lvl2pPr>
            <a:lvl3pPr marL="514350" indent="0" algn="l">
              <a:buNone/>
              <a:defRPr sz="900"/>
            </a:lvl3pPr>
            <a:lvl4pPr marL="771525" indent="0" algn="l">
              <a:buNone/>
              <a:defRPr sz="900"/>
            </a:lvl4pPr>
            <a:lvl5pPr marL="1028700" indent="0" algn="l">
              <a:buNone/>
              <a:defRPr sz="9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Подзаголовок 1"/>
          <p:cNvSpPr>
            <a:spLocks noGrp="1"/>
          </p:cNvSpPr>
          <p:nvPr>
            <p:ph type="body" idx="1" hasCustomPrompt="1"/>
          </p:nvPr>
        </p:nvSpPr>
        <p:spPr>
          <a:xfrm>
            <a:off x="556362" y="5019667"/>
            <a:ext cx="2555328" cy="375911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sp>
        <p:nvSpPr>
          <p:cNvPr id="3" name="Картинка 1"/>
          <p:cNvSpPr>
            <a:spLocks noGrp="1"/>
          </p:cNvSpPr>
          <p:nvPr>
            <p:ph type="pic" sz="quarter" idx="10" hasCustomPrompt="1"/>
          </p:nvPr>
        </p:nvSpPr>
        <p:spPr>
          <a:xfrm>
            <a:off x="629843" y="2728080"/>
            <a:ext cx="2376000" cy="208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4" name="Текст"/>
          <p:cNvSpPr>
            <a:spLocks noGrp="1"/>
          </p:cNvSpPr>
          <p:nvPr>
            <p:ph type="body" sz="quarter" idx="23" hasCustomPrompt="1"/>
          </p:nvPr>
        </p:nvSpPr>
        <p:spPr>
          <a:xfrm>
            <a:off x="561603" y="1845935"/>
            <a:ext cx="7917656" cy="68103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97330" y="120651"/>
            <a:ext cx="7918031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37102174"/>
      </p:ext>
    </p:extLst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четыр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988858" y="5352579"/>
            <a:ext cx="1571128" cy="876772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Картинка 1"/>
          <p:cNvSpPr>
            <a:spLocks noGrp="1"/>
          </p:cNvSpPr>
          <p:nvPr>
            <p:ph type="pic" sz="quarter" idx="15" hasCustomPrompt="1"/>
          </p:nvPr>
        </p:nvSpPr>
        <p:spPr>
          <a:xfrm>
            <a:off x="6988859" y="3092985"/>
            <a:ext cx="1571128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Вставьте картинку</a:t>
            </a:r>
          </a:p>
          <a:p>
            <a:endParaRPr lang="ru-RU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895295" y="5352581"/>
            <a:ext cx="1571128" cy="876771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7" name="Картинка 1"/>
          <p:cNvSpPr>
            <a:spLocks noGrp="1"/>
          </p:cNvSpPr>
          <p:nvPr>
            <p:ph type="pic" sz="quarter" idx="12" hasCustomPrompt="1"/>
          </p:nvPr>
        </p:nvSpPr>
        <p:spPr>
          <a:xfrm>
            <a:off x="4895296" y="3085240"/>
            <a:ext cx="1571128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Вставьте картинку</a:t>
            </a:r>
          </a:p>
          <a:p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2801829" y="5352581"/>
            <a:ext cx="1571043" cy="876771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6" name="Картинка 1"/>
          <p:cNvSpPr>
            <a:spLocks noGrp="1"/>
          </p:cNvSpPr>
          <p:nvPr>
            <p:ph type="pic" sz="quarter" idx="11" hasCustomPrompt="1"/>
          </p:nvPr>
        </p:nvSpPr>
        <p:spPr>
          <a:xfrm>
            <a:off x="2801734" y="3085240"/>
            <a:ext cx="1571128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Вставьте картинку</a:t>
            </a:r>
          </a:p>
          <a:p>
            <a:endParaRPr lang="ru-RU" dirty="0"/>
          </a:p>
        </p:txBody>
      </p:sp>
      <p:sp>
        <p:nvSpPr>
          <p:cNvPr id="4" name="Текст 1"/>
          <p:cNvSpPr>
            <a:spLocks noGrp="1"/>
          </p:cNvSpPr>
          <p:nvPr>
            <p:ph type="body" sz="quarter" idx="16" hasCustomPrompt="1"/>
          </p:nvPr>
        </p:nvSpPr>
        <p:spPr>
          <a:xfrm>
            <a:off x="708257" y="5352581"/>
            <a:ext cx="1570685" cy="876771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3" name="Картинка 1"/>
          <p:cNvSpPr>
            <a:spLocks noGrp="1"/>
          </p:cNvSpPr>
          <p:nvPr>
            <p:ph type="pic" sz="quarter" idx="10" hasCustomPrompt="1"/>
          </p:nvPr>
        </p:nvSpPr>
        <p:spPr>
          <a:xfrm>
            <a:off x="708172" y="3085240"/>
            <a:ext cx="1571128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Вставьте картинку</a:t>
            </a:r>
          </a:p>
          <a:p>
            <a:endParaRPr lang="ru-RU" dirty="0"/>
          </a:p>
        </p:txBody>
      </p:sp>
      <p:sp>
        <p:nvSpPr>
          <p:cNvPr id="18" name="Текст"/>
          <p:cNvSpPr>
            <a:spLocks noGrp="1"/>
          </p:cNvSpPr>
          <p:nvPr>
            <p:ph type="body" sz="quarter" idx="23" hasCustomPrompt="1"/>
          </p:nvPr>
        </p:nvSpPr>
        <p:spPr>
          <a:xfrm>
            <a:off x="561613" y="1845935"/>
            <a:ext cx="7902179" cy="68103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97330" y="120651"/>
            <a:ext cx="7918031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76641367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плит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518695" y="4929713"/>
            <a:ext cx="2017814" cy="133490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latin typeface="+mn-lt"/>
              </a:defRPr>
            </a:lvl1pPr>
            <a:lvl2pPr marL="257175" indent="0" algn="ctr">
              <a:buNone/>
              <a:defRPr sz="900"/>
            </a:lvl2pPr>
            <a:lvl3pPr marL="514350" indent="0" algn="ctr">
              <a:buNone/>
              <a:defRPr sz="9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Подзаголовок 4"/>
          <p:cNvSpPr>
            <a:spLocks noGrp="1"/>
          </p:cNvSpPr>
          <p:nvPr>
            <p:ph type="body" sz="quarter" idx="23" hasCustomPrompt="1"/>
          </p:nvPr>
        </p:nvSpPr>
        <p:spPr>
          <a:xfrm>
            <a:off x="6518695" y="4153787"/>
            <a:ext cx="2017814" cy="412751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9" name="Картинка 4"/>
          <p:cNvSpPr>
            <a:spLocks noGrp="1"/>
          </p:cNvSpPr>
          <p:nvPr>
            <p:ph type="pic" sz="quarter" idx="15" hasCustomPrompt="1"/>
          </p:nvPr>
        </p:nvSpPr>
        <p:spPr>
          <a:xfrm>
            <a:off x="4815514" y="4242549"/>
            <a:ext cx="1571128" cy="193779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Вставьте картинку</a:t>
            </a:r>
          </a:p>
          <a:p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2445249" y="4929709"/>
            <a:ext cx="2029485" cy="133490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latin typeface="+mn-lt"/>
              </a:defRPr>
            </a:lvl1pPr>
            <a:lvl2pPr marL="257175" indent="0" algn="ctr">
              <a:buNone/>
              <a:defRPr sz="900"/>
            </a:lvl2pPr>
            <a:lvl3pPr marL="514350" indent="0" algn="ctr">
              <a:buNone/>
              <a:defRPr sz="9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Подзаголовок 3"/>
          <p:cNvSpPr>
            <a:spLocks noGrp="1"/>
          </p:cNvSpPr>
          <p:nvPr>
            <p:ph type="body" sz="quarter" idx="22" hasCustomPrompt="1"/>
          </p:nvPr>
        </p:nvSpPr>
        <p:spPr>
          <a:xfrm>
            <a:off x="2444751" y="4186551"/>
            <a:ext cx="2030758" cy="412751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7" name="Картинка 3"/>
          <p:cNvSpPr>
            <a:spLocks noGrp="1"/>
          </p:cNvSpPr>
          <p:nvPr>
            <p:ph type="pic" sz="quarter" idx="11" hasCustomPrompt="1"/>
          </p:nvPr>
        </p:nvSpPr>
        <p:spPr>
          <a:xfrm>
            <a:off x="742057" y="4242549"/>
            <a:ext cx="1571128" cy="193779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Вставьте картинку</a:t>
            </a:r>
          </a:p>
          <a:p>
            <a:endParaRPr lang="ru-RU" dirty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6518695" y="2494627"/>
            <a:ext cx="2017814" cy="128524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latin typeface="+mn-lt"/>
              </a:defRPr>
            </a:lvl1pPr>
            <a:lvl2pPr marL="257175" indent="0" algn="ctr">
              <a:buNone/>
              <a:defRPr sz="900"/>
            </a:lvl2pPr>
            <a:lvl3pPr marL="514350" indent="0" algn="ctr">
              <a:buNone/>
              <a:defRPr sz="9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3" name="Подзаголовок 2"/>
          <p:cNvSpPr>
            <a:spLocks noGrp="1"/>
          </p:cNvSpPr>
          <p:nvPr>
            <p:ph type="body" sz="quarter" idx="21" hasCustomPrompt="1"/>
          </p:nvPr>
        </p:nvSpPr>
        <p:spPr>
          <a:xfrm>
            <a:off x="6518695" y="1732007"/>
            <a:ext cx="2017814" cy="412751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8" name="Картинка 2"/>
          <p:cNvSpPr>
            <a:spLocks noGrp="1"/>
          </p:cNvSpPr>
          <p:nvPr>
            <p:ph type="pic" sz="quarter" idx="12" hasCustomPrompt="1"/>
          </p:nvPr>
        </p:nvSpPr>
        <p:spPr>
          <a:xfrm>
            <a:off x="4815516" y="1854408"/>
            <a:ext cx="1571128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Вставьте картинку</a:t>
            </a:r>
          </a:p>
          <a:p>
            <a:endParaRPr lang="ru-RU" dirty="0"/>
          </a:p>
        </p:txBody>
      </p:sp>
      <p:sp>
        <p:nvSpPr>
          <p:cNvPr id="21" name="Текст 1"/>
          <p:cNvSpPr>
            <a:spLocks noGrp="1"/>
          </p:cNvSpPr>
          <p:nvPr>
            <p:ph type="body" sz="quarter" idx="16" hasCustomPrompt="1"/>
          </p:nvPr>
        </p:nvSpPr>
        <p:spPr>
          <a:xfrm>
            <a:off x="2445249" y="2494623"/>
            <a:ext cx="2029485" cy="128524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latin typeface="+mn-lt"/>
              </a:defRPr>
            </a:lvl1pPr>
            <a:lvl2pPr marL="257175" indent="0" algn="ctr">
              <a:buNone/>
              <a:defRPr sz="900"/>
            </a:lvl2pPr>
            <a:lvl3pPr marL="514350" indent="0" algn="ctr">
              <a:buNone/>
              <a:defRPr sz="9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3" name="Подзаголовок 1"/>
          <p:cNvSpPr>
            <a:spLocks noGrp="1"/>
          </p:cNvSpPr>
          <p:nvPr>
            <p:ph type="body" sz="quarter" idx="20" hasCustomPrompt="1"/>
          </p:nvPr>
        </p:nvSpPr>
        <p:spPr>
          <a:xfrm>
            <a:off x="2444751" y="1755043"/>
            <a:ext cx="2030758" cy="412751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6" name="Картинка 1"/>
          <p:cNvSpPr>
            <a:spLocks noGrp="1"/>
          </p:cNvSpPr>
          <p:nvPr>
            <p:ph type="pic" sz="quarter" idx="10" hasCustomPrompt="1"/>
          </p:nvPr>
        </p:nvSpPr>
        <p:spPr>
          <a:xfrm>
            <a:off x="742059" y="1854404"/>
            <a:ext cx="1571128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Вставьте картинку</a:t>
            </a:r>
          </a:p>
        </p:txBody>
      </p:sp>
      <p:sp>
        <p:nvSpPr>
          <p:cNvPr id="2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97330" y="120651"/>
            <a:ext cx="7918031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1813705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Raleway" panose="020B05030301010600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-5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fld id="{C72DBAA2-2007-45C5-9CFC-4BBCC7223F31}" type="datetime1">
              <a:rPr lang="ru-RU" smtClean="0"/>
              <a:pPr/>
              <a:t>26.02.2026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r>
              <a:rPr lang="ru-RU" dirty="0"/>
              <a:t>Порядок и условия поступления в УГМУ 2022/2023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идео"/>
          <p:cNvSpPr>
            <a:spLocks noGrp="1"/>
          </p:cNvSpPr>
          <p:nvPr>
            <p:ph type="media" sz="quarter" idx="20" hasCustomPrompt="1"/>
          </p:nvPr>
        </p:nvSpPr>
        <p:spPr>
          <a:xfrm>
            <a:off x="3223514" y="2045267"/>
            <a:ext cx="5291847" cy="297666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ru-RU" dirty="0"/>
              <a:t>Нажмите на иконку чтобы добавить видео</a:t>
            </a:r>
            <a:endParaRPr lang="en-US" dirty="0"/>
          </a:p>
        </p:txBody>
      </p:sp>
      <p:sp>
        <p:nvSpPr>
          <p:cNvPr id="4" name="Текст"/>
          <p:cNvSpPr>
            <a:spLocks noGrp="1"/>
          </p:cNvSpPr>
          <p:nvPr>
            <p:ph type="body" sz="quarter" idx="19" hasCustomPrompt="1"/>
          </p:nvPr>
        </p:nvSpPr>
        <p:spPr>
          <a:xfrm>
            <a:off x="624478" y="1932066"/>
            <a:ext cx="2308192" cy="362676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97330" y="120651"/>
            <a:ext cx="7918031" cy="1136791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81513618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  <a:endParaRPr lang="en-US" dirty="0"/>
          </a:p>
        </p:txBody>
      </p:sp>
      <p:sp>
        <p:nvSpPr>
          <p:cNvPr id="5" name="Текст 2"/>
          <p:cNvSpPr>
            <a:spLocks noGrp="1"/>
          </p:cNvSpPr>
          <p:nvPr>
            <p:ph type="body" sz="quarter" idx="11"/>
          </p:nvPr>
        </p:nvSpPr>
        <p:spPr>
          <a:xfrm>
            <a:off x="5568960" y="3624655"/>
            <a:ext cx="2492869" cy="23986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1"/>
          <p:cNvSpPr>
            <a:spLocks noGrp="1"/>
          </p:cNvSpPr>
          <p:nvPr>
            <p:ph type="body" sz="quarter" idx="20" hasCustomPrompt="1"/>
          </p:nvPr>
        </p:nvSpPr>
        <p:spPr>
          <a:xfrm>
            <a:off x="5867632" y="3065461"/>
            <a:ext cx="2194197" cy="363539"/>
          </a:xfrm>
        </p:spPr>
        <p:txBody>
          <a:bodyPr>
            <a:noAutofit/>
          </a:bodyPr>
          <a:lstStyle>
            <a:lvl1pPr algn="l"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21559131"/>
      </p:ext>
    </p:extLst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988858" y="5173383"/>
            <a:ext cx="1571128" cy="1077111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Картинка 4"/>
          <p:cNvSpPr>
            <a:spLocks noGrp="1"/>
          </p:cNvSpPr>
          <p:nvPr>
            <p:ph type="pic" sz="quarter" idx="15" hasCustomPrompt="1"/>
          </p:nvPr>
        </p:nvSpPr>
        <p:spPr>
          <a:xfrm>
            <a:off x="6988859" y="3378747"/>
            <a:ext cx="1584000" cy="1584000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Вставьте картинку</a:t>
            </a:r>
          </a:p>
          <a:p>
            <a:endParaRPr lang="ru-RU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895295" y="5173385"/>
            <a:ext cx="1571128" cy="1077111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7" name="Картинка 3"/>
          <p:cNvSpPr>
            <a:spLocks noGrp="1"/>
          </p:cNvSpPr>
          <p:nvPr>
            <p:ph type="pic" sz="quarter" idx="12" hasCustomPrompt="1"/>
          </p:nvPr>
        </p:nvSpPr>
        <p:spPr>
          <a:xfrm>
            <a:off x="4895296" y="3370997"/>
            <a:ext cx="1584000" cy="1584000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Вставьте картинку</a:t>
            </a:r>
          </a:p>
          <a:p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2801744" y="5173386"/>
            <a:ext cx="1571043" cy="1077111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6" name="Картинка 2"/>
          <p:cNvSpPr>
            <a:spLocks noGrp="1"/>
          </p:cNvSpPr>
          <p:nvPr>
            <p:ph type="pic" sz="quarter" idx="11" hasCustomPrompt="1"/>
          </p:nvPr>
        </p:nvSpPr>
        <p:spPr>
          <a:xfrm>
            <a:off x="2801734" y="3370997"/>
            <a:ext cx="1584000" cy="1584000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Вставьте картинку</a:t>
            </a:r>
          </a:p>
          <a:p>
            <a:endParaRPr lang="ru-RU" dirty="0"/>
          </a:p>
        </p:txBody>
      </p:sp>
      <p:sp>
        <p:nvSpPr>
          <p:cNvPr id="4" name="Текст 1"/>
          <p:cNvSpPr>
            <a:spLocks noGrp="1"/>
          </p:cNvSpPr>
          <p:nvPr>
            <p:ph type="body" sz="quarter" idx="16" hasCustomPrompt="1"/>
          </p:nvPr>
        </p:nvSpPr>
        <p:spPr>
          <a:xfrm>
            <a:off x="708175" y="5173386"/>
            <a:ext cx="1570685" cy="1077111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3" name="Картинка 1"/>
          <p:cNvSpPr>
            <a:spLocks noGrp="1"/>
          </p:cNvSpPr>
          <p:nvPr>
            <p:ph type="pic" sz="quarter" idx="10" hasCustomPrompt="1"/>
          </p:nvPr>
        </p:nvSpPr>
        <p:spPr>
          <a:xfrm>
            <a:off x="708172" y="3370997"/>
            <a:ext cx="1584000" cy="1584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ru-RU" dirty="0"/>
              <a:t>Вставьте картинку</a:t>
            </a:r>
          </a:p>
        </p:txBody>
      </p:sp>
      <p:sp>
        <p:nvSpPr>
          <p:cNvPr id="15" name="Текст"/>
          <p:cNvSpPr>
            <a:spLocks noGrp="1"/>
          </p:cNvSpPr>
          <p:nvPr>
            <p:ph type="body" sz="quarter" idx="23" hasCustomPrompt="1"/>
          </p:nvPr>
        </p:nvSpPr>
        <p:spPr>
          <a:xfrm>
            <a:off x="613182" y="1941923"/>
            <a:ext cx="7902179" cy="68103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97330" y="120651"/>
            <a:ext cx="7918031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23060008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5"/>
          <p:cNvSpPr>
            <a:spLocks noGrp="1"/>
          </p:cNvSpPr>
          <p:nvPr>
            <p:ph type="body" sz="quarter" idx="20" hasCustomPrompt="1"/>
          </p:nvPr>
        </p:nvSpPr>
        <p:spPr>
          <a:xfrm>
            <a:off x="7167866" y="4837859"/>
            <a:ext cx="1260000" cy="1080000"/>
          </a:xfr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0" name="Картинка 5"/>
          <p:cNvSpPr>
            <a:spLocks noGrp="1"/>
          </p:cNvSpPr>
          <p:nvPr>
            <p:ph type="pic" sz="quarter" idx="14" hasCustomPrompt="1"/>
          </p:nvPr>
        </p:nvSpPr>
        <p:spPr>
          <a:xfrm>
            <a:off x="7167064" y="3142239"/>
            <a:ext cx="1260000" cy="1440000"/>
          </a:xfrm>
          <a:prstGeom prst="roundRect">
            <a:avLst>
              <a:gd name="adj" fmla="val 1359"/>
            </a:avLst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Вставьте картинку</a:t>
            </a:r>
          </a:p>
          <a:p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5540885" y="4837859"/>
            <a:ext cx="1260000" cy="1080000"/>
          </a:xfr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9" name="Картинка 4"/>
          <p:cNvSpPr>
            <a:spLocks noGrp="1"/>
          </p:cNvSpPr>
          <p:nvPr>
            <p:ph type="pic" sz="quarter" idx="13" hasCustomPrompt="1"/>
          </p:nvPr>
        </p:nvSpPr>
        <p:spPr>
          <a:xfrm>
            <a:off x="5540082" y="3142239"/>
            <a:ext cx="1260000" cy="1440000"/>
          </a:xfrm>
          <a:prstGeom prst="roundRect">
            <a:avLst>
              <a:gd name="adj" fmla="val 3060"/>
            </a:avLst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Вставьте картинку</a:t>
            </a:r>
          </a:p>
          <a:p>
            <a:endParaRPr lang="ru-RU" dirty="0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913905" y="4842459"/>
            <a:ext cx="1260000" cy="1080000"/>
          </a:xfr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8" name="Картинка 3"/>
          <p:cNvSpPr>
            <a:spLocks noGrp="1"/>
          </p:cNvSpPr>
          <p:nvPr>
            <p:ph type="pic" sz="quarter" idx="12" hasCustomPrompt="1"/>
          </p:nvPr>
        </p:nvSpPr>
        <p:spPr>
          <a:xfrm>
            <a:off x="3913102" y="3142239"/>
            <a:ext cx="126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Вставьте картинку</a:t>
            </a:r>
          </a:p>
          <a:p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2286924" y="4837859"/>
            <a:ext cx="1260000" cy="1080000"/>
          </a:xfr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7" name="Картинка 2"/>
          <p:cNvSpPr>
            <a:spLocks noGrp="1"/>
          </p:cNvSpPr>
          <p:nvPr>
            <p:ph type="pic" sz="quarter" idx="11" hasCustomPrompt="1"/>
          </p:nvPr>
        </p:nvSpPr>
        <p:spPr>
          <a:xfrm>
            <a:off x="2286123" y="3142239"/>
            <a:ext cx="126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Вставьте картинку</a:t>
            </a:r>
          </a:p>
          <a:p>
            <a:endParaRPr lang="ru-RU" dirty="0"/>
          </a:p>
        </p:txBody>
      </p:sp>
      <p:sp>
        <p:nvSpPr>
          <p:cNvPr id="12" name="Текст 1"/>
          <p:cNvSpPr>
            <a:spLocks noGrp="1"/>
          </p:cNvSpPr>
          <p:nvPr>
            <p:ph type="body" sz="quarter" idx="16" hasCustomPrompt="1"/>
          </p:nvPr>
        </p:nvSpPr>
        <p:spPr>
          <a:xfrm>
            <a:off x="659945" y="4837859"/>
            <a:ext cx="1260000" cy="1080000"/>
          </a:xfr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6" name="Картинка 1"/>
          <p:cNvSpPr>
            <a:spLocks noGrp="1"/>
          </p:cNvSpPr>
          <p:nvPr>
            <p:ph type="pic" sz="quarter" idx="10" hasCustomPrompt="1"/>
          </p:nvPr>
        </p:nvSpPr>
        <p:spPr>
          <a:xfrm>
            <a:off x="658631" y="3142239"/>
            <a:ext cx="1260000" cy="1440000"/>
          </a:xfrm>
          <a:prstGeom prst="roundRect">
            <a:avLst>
              <a:gd name="adj" fmla="val 1926"/>
            </a:avLst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Вставьте картинку</a:t>
            </a:r>
          </a:p>
          <a:p>
            <a:endParaRPr lang="ru-RU" dirty="0"/>
          </a:p>
        </p:txBody>
      </p:sp>
      <p:sp>
        <p:nvSpPr>
          <p:cNvPr id="19" name="Текст"/>
          <p:cNvSpPr>
            <a:spLocks noGrp="1"/>
          </p:cNvSpPr>
          <p:nvPr>
            <p:ph type="body" sz="half" idx="2" hasCustomPrompt="1"/>
          </p:nvPr>
        </p:nvSpPr>
        <p:spPr>
          <a:xfrm>
            <a:off x="597330" y="1941917"/>
            <a:ext cx="7918031" cy="75048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97330" y="120651"/>
            <a:ext cx="7918031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15264907"/>
      </p:ext>
    </p:extLst>
  </p:cSld>
  <p:clrMapOvr>
    <a:masterClrMapping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подписи"/>
          <p:cNvSpPr>
            <a:spLocks noGrp="1"/>
          </p:cNvSpPr>
          <p:nvPr>
            <p:ph type="body" sz="quarter" idx="14" hasCustomPrompt="1"/>
          </p:nvPr>
        </p:nvSpPr>
        <p:spPr>
          <a:xfrm>
            <a:off x="4805965" y="5485468"/>
            <a:ext cx="3216127" cy="412421"/>
          </a:xfrm>
        </p:spPr>
        <p:txBody>
          <a:bodyPr>
            <a:no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ru-RU" dirty="0"/>
              <a:t>Введите подпись</a:t>
            </a:r>
          </a:p>
        </p:txBody>
      </p:sp>
      <p:sp>
        <p:nvSpPr>
          <p:cNvPr id="6" name="Текст"/>
          <p:cNvSpPr>
            <a:spLocks noGrp="1"/>
          </p:cNvSpPr>
          <p:nvPr>
            <p:ph type="body" sz="quarter" idx="16" hasCustomPrompt="1"/>
          </p:nvPr>
        </p:nvSpPr>
        <p:spPr>
          <a:xfrm>
            <a:off x="1449266" y="4117012"/>
            <a:ext cx="6572816" cy="1064589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8" name="Картинка круглая"/>
          <p:cNvSpPr>
            <a:spLocks noGrp="1"/>
          </p:cNvSpPr>
          <p:nvPr>
            <p:ph type="pic" sz="quarter" idx="13" hasCustomPrompt="1"/>
          </p:nvPr>
        </p:nvSpPr>
        <p:spPr>
          <a:xfrm>
            <a:off x="3924000" y="2179816"/>
            <a:ext cx="1440000" cy="144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Вставьте фото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97330" y="120651"/>
            <a:ext cx="7918031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40563554"/>
      </p:ext>
    </p:extLst>
  </p:cSld>
  <p:clrMapOvr>
    <a:masterClrMapping/>
  </p:clrMapOvr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подписи"/>
          <p:cNvSpPr>
            <a:spLocks noGrp="1"/>
          </p:cNvSpPr>
          <p:nvPr>
            <p:ph type="body" sz="quarter" idx="14" hasCustomPrompt="1"/>
          </p:nvPr>
        </p:nvSpPr>
        <p:spPr>
          <a:xfrm>
            <a:off x="3566000" y="5160672"/>
            <a:ext cx="3216127" cy="412421"/>
          </a:xfr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ru-RU" dirty="0"/>
              <a:t>Введите подпись</a:t>
            </a:r>
          </a:p>
        </p:txBody>
      </p:sp>
      <p:sp>
        <p:nvSpPr>
          <p:cNvPr id="9" name="Текст 1"/>
          <p:cNvSpPr>
            <a:spLocks noGrp="1"/>
          </p:cNvSpPr>
          <p:nvPr>
            <p:ph type="body" sz="quarter" idx="16" hasCustomPrompt="1"/>
          </p:nvPr>
        </p:nvSpPr>
        <p:spPr>
          <a:xfrm>
            <a:off x="3565998" y="3844944"/>
            <a:ext cx="4418371" cy="124352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8" name="Картинка круглая"/>
          <p:cNvSpPr>
            <a:spLocks noGrp="1"/>
          </p:cNvSpPr>
          <p:nvPr>
            <p:ph type="pic" sz="quarter" idx="13" hasCustomPrompt="1"/>
          </p:nvPr>
        </p:nvSpPr>
        <p:spPr>
          <a:xfrm>
            <a:off x="1294964" y="3844943"/>
            <a:ext cx="1548000" cy="1548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Вставьте фото</a:t>
            </a:r>
          </a:p>
        </p:txBody>
      </p:sp>
      <p:sp>
        <p:nvSpPr>
          <p:cNvPr id="12" name="Текст"/>
          <p:cNvSpPr>
            <a:spLocks noGrp="1"/>
          </p:cNvSpPr>
          <p:nvPr>
            <p:ph type="body" sz="quarter" idx="24" hasCustomPrompt="1"/>
          </p:nvPr>
        </p:nvSpPr>
        <p:spPr>
          <a:xfrm>
            <a:off x="633778" y="1941923"/>
            <a:ext cx="7881572" cy="87348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97330" y="120651"/>
            <a:ext cx="7918031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15612187"/>
      </p:ext>
    </p:extLst>
  </p:cSld>
  <p:clrMapOvr>
    <a:masterClrMapping/>
  </p:clrMapOvr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Миссия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Фоновая картинка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lang="ru-RU" sz="1400"/>
            </a:lvl1pPr>
          </a:lstStyle>
          <a:p>
            <a:r>
              <a:rPr lang="ru-RU" dirty="0"/>
              <a:t>Вставьте картинку и переместите на задний план</a:t>
            </a:r>
          </a:p>
        </p:txBody>
      </p:sp>
      <p:sp>
        <p:nvSpPr>
          <p:cNvPr id="5" name="Текст"/>
          <p:cNvSpPr>
            <a:spLocks noGrp="1"/>
          </p:cNvSpPr>
          <p:nvPr>
            <p:ph type="body" sz="quarter" idx="16" hasCustomPrompt="1"/>
          </p:nvPr>
        </p:nvSpPr>
        <p:spPr>
          <a:xfrm>
            <a:off x="1897039" y="3059853"/>
            <a:ext cx="5923128" cy="213995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97330" y="120651"/>
            <a:ext cx="7918031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5049264"/>
      </p:ext>
    </p:extLst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нача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Картинка круглая"/>
          <p:cNvSpPr>
            <a:spLocks noGrp="1"/>
          </p:cNvSpPr>
          <p:nvPr>
            <p:ph type="pic" sz="quarter" idx="14" hasCustomPrompt="1"/>
          </p:nvPr>
        </p:nvSpPr>
        <p:spPr>
          <a:xfrm>
            <a:off x="734005" y="4796239"/>
            <a:ext cx="1152000" cy="1152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ru-RU" dirty="0"/>
              <a:t>Вставьте фото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1970579" y="5226231"/>
            <a:ext cx="2601431" cy="736556"/>
          </a:xfrm>
        </p:spPr>
        <p:txBody>
          <a:bodyPr>
            <a:noAutofit/>
          </a:bodyPr>
          <a:lstStyle>
            <a:lvl1pPr algn="l">
              <a:defRPr sz="1400" b="0" baseline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1970570" y="4906165"/>
            <a:ext cx="1616605" cy="363539"/>
          </a:xfrm>
        </p:spPr>
        <p:txBody>
          <a:bodyPr>
            <a:no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9" name="Картинка"/>
          <p:cNvSpPr>
            <a:spLocks noGrp="1"/>
          </p:cNvSpPr>
          <p:nvPr>
            <p:ph type="pic" sz="quarter" idx="13" hasCustomPrompt="1"/>
          </p:nvPr>
        </p:nvSpPr>
        <p:spPr>
          <a:xfrm>
            <a:off x="5106988" y="4168247"/>
            <a:ext cx="2880000" cy="1800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5007690" y="3163595"/>
            <a:ext cx="3507661" cy="942743"/>
          </a:xfrm>
        </p:spPr>
        <p:txBody>
          <a:bodyPr>
            <a:noAutofit/>
          </a:bodyPr>
          <a:lstStyle>
            <a:lvl1pPr algn="l">
              <a:defRPr sz="1400" b="0" baseline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6" hasCustomPrompt="1"/>
          </p:nvPr>
        </p:nvSpPr>
        <p:spPr>
          <a:xfrm>
            <a:off x="5007696" y="2812681"/>
            <a:ext cx="3141885" cy="363539"/>
          </a:xfrm>
        </p:spPr>
        <p:txBody>
          <a:bodyPr>
            <a:no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3" name="Текст 1"/>
          <p:cNvSpPr>
            <a:spLocks noGrp="1"/>
          </p:cNvSpPr>
          <p:nvPr>
            <p:ph type="body" sz="quarter" idx="15" hasCustomPrompt="1"/>
          </p:nvPr>
        </p:nvSpPr>
        <p:spPr>
          <a:xfrm>
            <a:off x="2491380" y="2798749"/>
            <a:ext cx="1616605" cy="363539"/>
          </a:xfrm>
        </p:spPr>
        <p:txBody>
          <a:bodyPr>
            <a:no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 dirty="0"/>
              <a:t>Введите дату</a:t>
            </a:r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97330" y="120651"/>
            <a:ext cx="7918031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84777283"/>
      </p:ext>
    </p:extLst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продол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артинка 2"/>
          <p:cNvSpPr>
            <a:spLocks noGrp="1"/>
          </p:cNvSpPr>
          <p:nvPr>
            <p:ph type="pic" sz="quarter" idx="13" hasCustomPrompt="1"/>
          </p:nvPr>
        </p:nvSpPr>
        <p:spPr>
          <a:xfrm>
            <a:off x="1164784" y="4621475"/>
            <a:ext cx="2880000" cy="18000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  <a:p>
            <a:endParaRPr lang="ru-RU" dirty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7" hasCustomPrompt="1"/>
          </p:nvPr>
        </p:nvSpPr>
        <p:spPr>
          <a:xfrm>
            <a:off x="4988191" y="4234473"/>
            <a:ext cx="3507661" cy="1539795"/>
          </a:xfrm>
        </p:spPr>
        <p:txBody>
          <a:bodyPr>
            <a:noAutofit/>
          </a:bodyPr>
          <a:lstStyle>
            <a:lvl1pPr algn="l">
              <a:defRPr sz="1400" b="0" baseline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4988191" y="3866629"/>
            <a:ext cx="3507661" cy="363539"/>
          </a:xfrm>
        </p:spPr>
        <p:txBody>
          <a:bodyPr>
            <a:no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 hasCustomPrompt="1"/>
          </p:nvPr>
        </p:nvSpPr>
        <p:spPr>
          <a:xfrm>
            <a:off x="2516781" y="3863637"/>
            <a:ext cx="1616605" cy="363539"/>
          </a:xfrm>
        </p:spPr>
        <p:txBody>
          <a:bodyPr>
            <a:no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 dirty="0"/>
              <a:t>Введите дату</a:t>
            </a:r>
          </a:p>
        </p:txBody>
      </p:sp>
      <p:sp>
        <p:nvSpPr>
          <p:cNvPr id="8" name="Картинка 1"/>
          <p:cNvSpPr>
            <a:spLocks noGrp="1"/>
          </p:cNvSpPr>
          <p:nvPr>
            <p:ph type="pic" sz="quarter" idx="14" hasCustomPrompt="1"/>
          </p:nvPr>
        </p:nvSpPr>
        <p:spPr>
          <a:xfrm>
            <a:off x="5167038" y="1274007"/>
            <a:ext cx="2880000" cy="1800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5073121" y="557953"/>
            <a:ext cx="1616605" cy="363539"/>
          </a:xfrm>
        </p:spPr>
        <p:txBody>
          <a:bodyPr>
            <a:no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 dirty="0"/>
              <a:t>Введите дату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93439" y="925803"/>
            <a:ext cx="3507661" cy="1580335"/>
          </a:xfrm>
        </p:spPr>
        <p:txBody>
          <a:bodyPr>
            <a:noAutofit/>
          </a:bodyPr>
          <a:lstStyle>
            <a:lvl1pPr algn="r">
              <a:defRPr sz="1400" b="0" baseline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Текст 1"/>
          <p:cNvSpPr>
            <a:spLocks noGrp="1"/>
          </p:cNvSpPr>
          <p:nvPr>
            <p:ph type="body" sz="quarter" idx="19" hasCustomPrompt="1"/>
          </p:nvPr>
        </p:nvSpPr>
        <p:spPr>
          <a:xfrm>
            <a:off x="593435" y="557953"/>
            <a:ext cx="3514540" cy="363539"/>
          </a:xfrm>
        </p:spPr>
        <p:txBody>
          <a:bodyPr>
            <a:no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91692817"/>
      </p:ext>
    </p:extLst>
  </p:cSld>
  <p:clrMapOvr>
    <a:masterClrMapping/>
  </p:clrMapOvr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сейч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ртинка круглая"/>
          <p:cNvSpPr>
            <a:spLocks noGrp="1"/>
          </p:cNvSpPr>
          <p:nvPr>
            <p:ph type="pic" sz="quarter" idx="15" hasCustomPrompt="1"/>
          </p:nvPr>
        </p:nvSpPr>
        <p:spPr>
          <a:xfrm>
            <a:off x="4976420" y="4075653"/>
            <a:ext cx="1152000" cy="1152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ru-RU" dirty="0"/>
              <a:t>Вставьте фото</a:t>
            </a:r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22" hasCustomPrompt="1"/>
          </p:nvPr>
        </p:nvSpPr>
        <p:spPr>
          <a:xfrm>
            <a:off x="6389550" y="4634065"/>
            <a:ext cx="2116029" cy="1539795"/>
          </a:xfrm>
        </p:spPr>
        <p:txBody>
          <a:bodyPr>
            <a:noAutofit/>
          </a:bodyPr>
          <a:lstStyle>
            <a:lvl1pPr algn="l">
              <a:defRPr sz="1400" b="0" baseline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6389550" y="4266221"/>
            <a:ext cx="2116029" cy="363539"/>
          </a:xfrm>
        </p:spPr>
        <p:txBody>
          <a:bodyPr>
            <a:no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2491380" y="4288117"/>
            <a:ext cx="1616605" cy="363539"/>
          </a:xfrm>
        </p:spPr>
        <p:txBody>
          <a:bodyPr>
            <a:no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 dirty="0"/>
              <a:t>Введите дату</a:t>
            </a:r>
          </a:p>
        </p:txBody>
      </p:sp>
      <p:sp>
        <p:nvSpPr>
          <p:cNvPr id="8" name="Картинка"/>
          <p:cNvSpPr>
            <a:spLocks noGrp="1"/>
          </p:cNvSpPr>
          <p:nvPr>
            <p:ph type="pic" sz="quarter" idx="14" hasCustomPrompt="1"/>
          </p:nvPr>
        </p:nvSpPr>
        <p:spPr>
          <a:xfrm>
            <a:off x="1166799" y="1466877"/>
            <a:ext cx="2880000" cy="1800000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4997916" y="1082701"/>
            <a:ext cx="3507661" cy="1539795"/>
          </a:xfrm>
        </p:spPr>
        <p:txBody>
          <a:bodyPr>
            <a:noAutofit/>
          </a:bodyPr>
          <a:lstStyle>
            <a:lvl1pPr algn="l">
              <a:defRPr sz="1400" b="0" baseline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6" hasCustomPrompt="1"/>
          </p:nvPr>
        </p:nvSpPr>
        <p:spPr>
          <a:xfrm>
            <a:off x="4997916" y="714861"/>
            <a:ext cx="3507661" cy="363539"/>
          </a:xfrm>
        </p:spPr>
        <p:txBody>
          <a:bodyPr>
            <a:no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Текст 1"/>
          <p:cNvSpPr>
            <a:spLocks noGrp="1"/>
          </p:cNvSpPr>
          <p:nvPr>
            <p:ph type="body" sz="quarter" idx="20" hasCustomPrompt="1"/>
          </p:nvPr>
        </p:nvSpPr>
        <p:spPr>
          <a:xfrm>
            <a:off x="2491380" y="696945"/>
            <a:ext cx="1616605" cy="363539"/>
          </a:xfrm>
        </p:spPr>
        <p:txBody>
          <a:bodyPr>
            <a:no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 dirty="0"/>
              <a:t>Введите дату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5913089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-52"/>
              </a:defRPr>
            </a:lvl1pPr>
            <a:lvl2pPr>
              <a:defRPr sz="2400">
                <a:latin typeface="Raleway" panose="020B0503030101060003" pitchFamily="34" charset="-52"/>
              </a:defRPr>
            </a:lvl2pPr>
            <a:lvl3pPr>
              <a:defRPr sz="2000">
                <a:latin typeface="Raleway" panose="020B0503030101060003" pitchFamily="34" charset="-52"/>
              </a:defRPr>
            </a:lvl3pPr>
            <a:lvl4pPr>
              <a:defRPr sz="1800">
                <a:latin typeface="Raleway" panose="020B0503030101060003" pitchFamily="34" charset="-52"/>
              </a:defRPr>
            </a:lvl4pPr>
            <a:lvl5pPr>
              <a:defRPr sz="1800">
                <a:latin typeface="Raleway" panose="020B0503030101060003" pitchFamily="34" charset="-5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-52"/>
              </a:defRPr>
            </a:lvl1pPr>
            <a:lvl2pPr>
              <a:defRPr sz="2400">
                <a:latin typeface="Raleway" panose="020B0503030101060003" pitchFamily="34" charset="-52"/>
              </a:defRPr>
            </a:lvl2pPr>
            <a:lvl3pPr>
              <a:defRPr sz="2000">
                <a:latin typeface="Raleway" panose="020B0503030101060003" pitchFamily="34" charset="-52"/>
              </a:defRPr>
            </a:lvl3pPr>
            <a:lvl4pPr>
              <a:defRPr sz="1800">
                <a:latin typeface="Raleway" panose="020B0503030101060003" pitchFamily="34" charset="-52"/>
              </a:defRPr>
            </a:lvl4pPr>
            <a:lvl5pPr>
              <a:defRPr sz="1800">
                <a:latin typeface="Raleway" panose="020B0503030101060003" pitchFamily="34" charset="-5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fld id="{243BAB46-206B-4A18-BAFA-942A19EBC9C8}" type="datetime1">
              <a:rPr lang="ru-RU" smtClean="0"/>
              <a:pPr/>
              <a:t>26.02.2026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r>
              <a:rPr lang="ru-RU" dirty="0"/>
              <a:t>Порядок и условия поступления в УГМУ 2022/2023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231928" y="5045619"/>
            <a:ext cx="4180341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1231928" y="3971451"/>
            <a:ext cx="4180341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29" name="Текст 1"/>
          <p:cNvSpPr>
            <a:spLocks noGrp="1"/>
          </p:cNvSpPr>
          <p:nvPr>
            <p:ph type="body" sz="quarter" idx="11" hasCustomPrompt="1"/>
          </p:nvPr>
        </p:nvSpPr>
        <p:spPr>
          <a:xfrm>
            <a:off x="1231928" y="2897281"/>
            <a:ext cx="4180341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3" name="Основной текст"/>
          <p:cNvSpPr>
            <a:spLocks noGrp="1"/>
          </p:cNvSpPr>
          <p:nvPr>
            <p:ph type="body" sz="quarter" idx="19" hasCustomPrompt="1"/>
          </p:nvPr>
        </p:nvSpPr>
        <p:spPr>
          <a:xfrm>
            <a:off x="596901" y="1787900"/>
            <a:ext cx="4815358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97330" y="120651"/>
            <a:ext cx="4814939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14" name="Картинка"/>
          <p:cNvSpPr>
            <a:spLocks noGrp="1"/>
          </p:cNvSpPr>
          <p:nvPr>
            <p:ph type="pic" idx="1" hasCustomPrompt="1"/>
          </p:nvPr>
        </p:nvSpPr>
        <p:spPr>
          <a:xfrm>
            <a:off x="6137189" y="-8467"/>
            <a:ext cx="3007780" cy="687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27795663"/>
      </p:ext>
    </p:extLst>
  </p:cSld>
  <p:clrMapOvr>
    <a:masterClrMapping/>
  </p:clrMapOvr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idx="1" hasCustomPrompt="1"/>
          </p:nvPr>
        </p:nvSpPr>
        <p:spPr>
          <a:xfrm>
            <a:off x="5145216" y="10"/>
            <a:ext cx="3998795" cy="685799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4" name="Текст"/>
          <p:cNvSpPr>
            <a:spLocks noGrp="1"/>
          </p:cNvSpPr>
          <p:nvPr>
            <p:ph type="body" sz="half" idx="2" hasCustomPrompt="1"/>
          </p:nvPr>
        </p:nvSpPr>
        <p:spPr>
          <a:xfrm>
            <a:off x="836579" y="3371855"/>
            <a:ext cx="3852154" cy="307932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36589" y="1171068"/>
            <a:ext cx="3852153" cy="1475360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82577005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latin typeface="Raleway" panose="020B0503030101060003" pitchFamily="34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Raleway" panose="020B0503030101060003" pitchFamily="34" charset="-52"/>
              </a:defRPr>
            </a:lvl1pPr>
            <a:lvl2pPr>
              <a:defRPr sz="2000">
                <a:latin typeface="Raleway" panose="020B0503030101060003" pitchFamily="34" charset="-52"/>
              </a:defRPr>
            </a:lvl2pPr>
            <a:lvl3pPr>
              <a:defRPr sz="1800">
                <a:latin typeface="Raleway" panose="020B0503030101060003" pitchFamily="34" charset="-52"/>
              </a:defRPr>
            </a:lvl3pPr>
            <a:lvl4pPr>
              <a:defRPr sz="1600">
                <a:latin typeface="Raleway" panose="020B0503030101060003" pitchFamily="34" charset="-52"/>
              </a:defRPr>
            </a:lvl4pPr>
            <a:lvl5pPr>
              <a:defRPr sz="1600">
                <a:latin typeface="Raleway" panose="020B0503030101060003" pitchFamily="34" charset="-5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latin typeface="Raleway" panose="020B0503030101060003" pitchFamily="34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>
                <a:latin typeface="Raleway" panose="020B0503030101060003" pitchFamily="34" charset="-52"/>
              </a:defRPr>
            </a:lvl1pPr>
            <a:lvl2pPr>
              <a:defRPr sz="2000">
                <a:latin typeface="Raleway" panose="020B0503030101060003" pitchFamily="34" charset="-52"/>
              </a:defRPr>
            </a:lvl2pPr>
            <a:lvl3pPr>
              <a:defRPr sz="1800">
                <a:latin typeface="Raleway" panose="020B0503030101060003" pitchFamily="34" charset="-52"/>
              </a:defRPr>
            </a:lvl3pPr>
            <a:lvl4pPr>
              <a:defRPr sz="1600">
                <a:latin typeface="Raleway" panose="020B0503030101060003" pitchFamily="34" charset="-52"/>
              </a:defRPr>
            </a:lvl4pPr>
            <a:lvl5pPr>
              <a:defRPr sz="1600">
                <a:latin typeface="Raleway" panose="020B0503030101060003" pitchFamily="34" charset="-5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fld id="{A460B943-D741-44A7-8F47-623655CE0C3B}" type="datetime1">
              <a:rPr lang="ru-RU" smtClean="0"/>
              <a:pPr/>
              <a:t>26.02.2026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r>
              <a:rPr lang="ru-RU" dirty="0"/>
              <a:t>Порядок и условия поступления в УГМУ 2022/2023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fld id="{72F1BD94-22F3-4ABF-90A9-C88A740F7286}" type="datetime1">
              <a:rPr lang="ru-RU" smtClean="0"/>
              <a:pPr/>
              <a:t>26.02.2026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r>
              <a:rPr lang="ru-RU" dirty="0"/>
              <a:t>Порядок и условия поступления в УГМУ 2022/2023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fld id="{BFA3AFF4-BBC7-4553-8324-774E4448ECA9}" type="datetime1">
              <a:rPr lang="ru-RU" smtClean="0"/>
              <a:pPr/>
              <a:t>26.02.2026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r>
              <a:rPr lang="ru-RU" dirty="0"/>
              <a:t>Порядок и условия поступления в УГМУ 2022/2023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>
                <a:latin typeface="Raleway" panose="020B05030301010600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-52"/>
              </a:defRPr>
            </a:lvl1pPr>
            <a:lvl2pPr>
              <a:defRPr sz="2800">
                <a:latin typeface="Raleway" panose="020B0503030101060003" pitchFamily="34" charset="-52"/>
              </a:defRPr>
            </a:lvl2pPr>
            <a:lvl3pPr>
              <a:defRPr sz="2400">
                <a:latin typeface="Raleway" panose="020B0503030101060003" pitchFamily="34" charset="-52"/>
              </a:defRPr>
            </a:lvl3pPr>
            <a:lvl4pPr>
              <a:defRPr sz="2000">
                <a:latin typeface="Raleway" panose="020B0503030101060003" pitchFamily="34" charset="-52"/>
              </a:defRPr>
            </a:lvl4pPr>
            <a:lvl5pPr>
              <a:defRPr sz="2000">
                <a:latin typeface="Raleway" panose="020B0503030101060003" pitchFamily="34" charset="-5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-5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fld id="{FF4AA57D-04E3-4830-A8D9-E6BD31BC0432}" type="datetime1">
              <a:rPr lang="ru-RU" smtClean="0"/>
              <a:pPr/>
              <a:t>26.02.2026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r>
              <a:rPr lang="ru-RU" dirty="0"/>
              <a:t>Порядок и условия поступления в УГМУ 2022/2023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>
                <a:latin typeface="Raleway" panose="020B05030301010600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-5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fld id="{0D309FAF-5912-47DC-9C48-366A156D1215}" type="datetime1">
              <a:rPr lang="ru-RU" smtClean="0"/>
              <a:pPr/>
              <a:t>26.02.2026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r>
              <a:rPr lang="ru-RU" dirty="0"/>
              <a:t>Порядок и условия поступления в УГМУ 2022/2023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aleway" panose="020B0503030101060003" pitchFamily="34" charset="-52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ags" Target="../tags/tag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-52"/>
              </a:defRPr>
            </a:lvl1pPr>
          </a:lstStyle>
          <a:p>
            <a:fld id="{017D8273-1515-42BB-A0A5-79D005D2DF81}" type="datetime1">
              <a:rPr lang="ru-RU" smtClean="0"/>
              <a:pPr/>
              <a:t>26.02.2026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-52"/>
              </a:defRPr>
            </a:lvl1pPr>
          </a:lstStyle>
          <a:p>
            <a:r>
              <a:rPr lang="ru-RU" dirty="0"/>
              <a:t>Порядок и условия поступления в УГМУ 2022/2023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-52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aleway" panose="020B0503030101060003" pitchFamily="34" charset="-5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Raleway" panose="020B0503030101060003" pitchFamily="34" charset="-5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Raleway" panose="020B0503030101060003" pitchFamily="34" charset="-5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Raleway" panose="020B0503030101060003" pitchFamily="34" charset="-5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Raleway" panose="020B0503030101060003" pitchFamily="34" charset="-5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Raleway" panose="020B0503030101060003" pitchFamily="34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custDataLst>
      <p:tags r:id="rId32"/>
    </p:custDataLst>
    <p:extLst>
      <p:ext uri="{BB962C8B-B14F-4D97-AF65-F5344CB8AC3E}">
        <p14:creationId xmlns:p14="http://schemas.microsoft.com/office/powerpoint/2010/main" xmlns="" val="354667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685800" rtl="0" eaLnBrk="1" latinLnBrk="0" hangingPunct="1">
        <a:lnSpc>
          <a:spcPct val="130000"/>
        </a:lnSpc>
        <a:spcBef>
          <a:spcPts val="750"/>
        </a:spcBef>
        <a:buFont typeface="Arial" panose="020B0604020202020204" pitchFamily="34" charset="0"/>
        <a:buNone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3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3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3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3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2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6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priem2022@usma.ru" TargetMode="External"/><Relationship Id="rId2" Type="http://schemas.openxmlformats.org/officeDocument/2006/relationships/hyperlink" Target="http://www.usma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9D14F49-BC37-4C18-A289-4875F86357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0"/>
            <a:ext cx="10300940" cy="6867293"/>
          </a:xfrm>
          <a:prstGeom prst="rect">
            <a:avLst/>
          </a:prstGeom>
        </p:spPr>
      </p:pic>
      <p:sp>
        <p:nvSpPr>
          <p:cNvPr id="12" name="Стрелка: пятиугольник 9">
            <a:extLst>
              <a:ext uri="{FF2B5EF4-FFF2-40B4-BE49-F238E27FC236}">
                <a16:creationId xmlns:a16="http://schemas.microsoft.com/office/drawing/2014/main" xmlns="" id="{1BD0AED7-984F-46F3-AC27-B8EFE4A821C2}"/>
              </a:ext>
            </a:extLst>
          </p:cNvPr>
          <p:cNvSpPr/>
          <p:nvPr/>
        </p:nvSpPr>
        <p:spPr>
          <a:xfrm>
            <a:off x="20425" y="0"/>
            <a:ext cx="4407559" cy="6858000"/>
          </a:xfrm>
          <a:custGeom>
            <a:avLst/>
            <a:gdLst>
              <a:gd name="connsiteX0" fmla="*/ 0 w 7164288"/>
              <a:gd name="connsiteY0" fmla="*/ 0 h 6858000"/>
              <a:gd name="connsiteX1" fmla="*/ 3735288 w 7164288"/>
              <a:gd name="connsiteY1" fmla="*/ 0 h 6858000"/>
              <a:gd name="connsiteX2" fmla="*/ 7164288 w 7164288"/>
              <a:gd name="connsiteY2" fmla="*/ 3429000 h 6858000"/>
              <a:gd name="connsiteX3" fmla="*/ 3735288 w 7164288"/>
              <a:gd name="connsiteY3" fmla="*/ 6858000 h 6858000"/>
              <a:gd name="connsiteX4" fmla="*/ 0 w 7164288"/>
              <a:gd name="connsiteY4" fmla="*/ 6858000 h 6858000"/>
              <a:gd name="connsiteX5" fmla="*/ 0 w 7164288"/>
              <a:gd name="connsiteY5" fmla="*/ 0 h 6858000"/>
              <a:gd name="connsiteX0" fmla="*/ 0 w 5567717"/>
              <a:gd name="connsiteY0" fmla="*/ 0 h 6858000"/>
              <a:gd name="connsiteX1" fmla="*/ 3735288 w 5567717"/>
              <a:gd name="connsiteY1" fmla="*/ 0 h 6858000"/>
              <a:gd name="connsiteX2" fmla="*/ 5567717 w 5567717"/>
              <a:gd name="connsiteY2" fmla="*/ 3312886 h 6858000"/>
              <a:gd name="connsiteX3" fmla="*/ 3735288 w 5567717"/>
              <a:gd name="connsiteY3" fmla="*/ 6858000 h 6858000"/>
              <a:gd name="connsiteX4" fmla="*/ 0 w 5567717"/>
              <a:gd name="connsiteY4" fmla="*/ 6858000 h 6858000"/>
              <a:gd name="connsiteX5" fmla="*/ 0 w 5567717"/>
              <a:gd name="connsiteY5" fmla="*/ 0 h 6858000"/>
              <a:gd name="connsiteX0" fmla="*/ 0 w 5538688"/>
              <a:gd name="connsiteY0" fmla="*/ 0 h 6858000"/>
              <a:gd name="connsiteX1" fmla="*/ 3735288 w 5538688"/>
              <a:gd name="connsiteY1" fmla="*/ 0 h 6858000"/>
              <a:gd name="connsiteX2" fmla="*/ 5538688 w 5538688"/>
              <a:gd name="connsiteY2" fmla="*/ 3443515 h 6858000"/>
              <a:gd name="connsiteX3" fmla="*/ 3735288 w 5538688"/>
              <a:gd name="connsiteY3" fmla="*/ 6858000 h 6858000"/>
              <a:gd name="connsiteX4" fmla="*/ 0 w 5538688"/>
              <a:gd name="connsiteY4" fmla="*/ 6858000 h 6858000"/>
              <a:gd name="connsiteX5" fmla="*/ 0 w 553868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8688" h="6858000">
                <a:moveTo>
                  <a:pt x="0" y="0"/>
                </a:moveTo>
                <a:lnTo>
                  <a:pt x="3735288" y="0"/>
                </a:lnTo>
                <a:lnTo>
                  <a:pt x="5538688" y="3443515"/>
                </a:lnTo>
                <a:lnTo>
                  <a:pt x="373528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пятиугольник 9">
            <a:extLst>
              <a:ext uri="{FF2B5EF4-FFF2-40B4-BE49-F238E27FC236}">
                <a16:creationId xmlns:a16="http://schemas.microsoft.com/office/drawing/2014/main" xmlns="" id="{AE2A0E44-8330-46AA-A30F-D4F60B296BAD}"/>
              </a:ext>
            </a:extLst>
          </p:cNvPr>
          <p:cNvSpPr/>
          <p:nvPr/>
        </p:nvSpPr>
        <p:spPr>
          <a:xfrm>
            <a:off x="467544" y="0"/>
            <a:ext cx="4320480" cy="6858000"/>
          </a:xfrm>
          <a:custGeom>
            <a:avLst/>
            <a:gdLst>
              <a:gd name="connsiteX0" fmla="*/ 0 w 7164288"/>
              <a:gd name="connsiteY0" fmla="*/ 0 h 6858000"/>
              <a:gd name="connsiteX1" fmla="*/ 3735288 w 7164288"/>
              <a:gd name="connsiteY1" fmla="*/ 0 h 6858000"/>
              <a:gd name="connsiteX2" fmla="*/ 7164288 w 7164288"/>
              <a:gd name="connsiteY2" fmla="*/ 3429000 h 6858000"/>
              <a:gd name="connsiteX3" fmla="*/ 3735288 w 7164288"/>
              <a:gd name="connsiteY3" fmla="*/ 6858000 h 6858000"/>
              <a:gd name="connsiteX4" fmla="*/ 0 w 7164288"/>
              <a:gd name="connsiteY4" fmla="*/ 6858000 h 6858000"/>
              <a:gd name="connsiteX5" fmla="*/ 0 w 7164288"/>
              <a:gd name="connsiteY5" fmla="*/ 0 h 6858000"/>
              <a:gd name="connsiteX0" fmla="*/ 0 w 5567717"/>
              <a:gd name="connsiteY0" fmla="*/ 0 h 6858000"/>
              <a:gd name="connsiteX1" fmla="*/ 3735288 w 5567717"/>
              <a:gd name="connsiteY1" fmla="*/ 0 h 6858000"/>
              <a:gd name="connsiteX2" fmla="*/ 5567717 w 5567717"/>
              <a:gd name="connsiteY2" fmla="*/ 3312886 h 6858000"/>
              <a:gd name="connsiteX3" fmla="*/ 3735288 w 5567717"/>
              <a:gd name="connsiteY3" fmla="*/ 6858000 h 6858000"/>
              <a:gd name="connsiteX4" fmla="*/ 0 w 5567717"/>
              <a:gd name="connsiteY4" fmla="*/ 6858000 h 6858000"/>
              <a:gd name="connsiteX5" fmla="*/ 0 w 5567717"/>
              <a:gd name="connsiteY5" fmla="*/ 0 h 6858000"/>
              <a:gd name="connsiteX0" fmla="*/ 0 w 5538688"/>
              <a:gd name="connsiteY0" fmla="*/ 0 h 6858000"/>
              <a:gd name="connsiteX1" fmla="*/ 3735288 w 5538688"/>
              <a:gd name="connsiteY1" fmla="*/ 0 h 6858000"/>
              <a:gd name="connsiteX2" fmla="*/ 5538688 w 5538688"/>
              <a:gd name="connsiteY2" fmla="*/ 3443515 h 6858000"/>
              <a:gd name="connsiteX3" fmla="*/ 3735288 w 5538688"/>
              <a:gd name="connsiteY3" fmla="*/ 6858000 h 6858000"/>
              <a:gd name="connsiteX4" fmla="*/ 0 w 5538688"/>
              <a:gd name="connsiteY4" fmla="*/ 6858000 h 6858000"/>
              <a:gd name="connsiteX5" fmla="*/ 0 w 553868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38688" h="6858000">
                <a:moveTo>
                  <a:pt x="0" y="0"/>
                </a:moveTo>
                <a:lnTo>
                  <a:pt x="3735288" y="0"/>
                </a:lnTo>
                <a:lnTo>
                  <a:pt x="5538688" y="3443515"/>
                </a:lnTo>
                <a:lnTo>
                  <a:pt x="373528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7504" y="2276872"/>
            <a:ext cx="63367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Times New Roman" pitchFamily="18" charset="0"/>
              </a:rPr>
              <a:t>ОСОБЕННОСТИ ПОСТУПЛЕНИЯ</a:t>
            </a:r>
          </a:p>
          <a:p>
            <a:endParaRPr lang="ru-RU" sz="3200" b="1" dirty="0">
              <a:solidFill>
                <a:schemeClr val="bg1"/>
              </a:solidFill>
              <a:latin typeface="Raleway" panose="020B0503030101060003" pitchFamily="34" charset="-52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9986D14-61D3-4B3C-A7C9-343AD1854461}"/>
              </a:ext>
            </a:extLst>
          </p:cNvPr>
          <p:cNvSpPr txBox="1"/>
          <p:nvPr/>
        </p:nvSpPr>
        <p:spPr>
          <a:xfrm>
            <a:off x="107504" y="623731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2026 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2027 </a:t>
            </a:r>
            <a:r>
              <a:rPr lang="ru-RU" sz="2800" b="1" dirty="0" err="1" smtClean="0">
                <a:solidFill>
                  <a:srgbClr val="002060"/>
                </a:solidFill>
                <a:latin typeface="Raleway" panose="020B0503030101060003" pitchFamily="34" charset="-52"/>
                <a:cs typeface="Times New Roman" pitchFamily="18" charset="0"/>
              </a:rPr>
              <a:t>уч.г</a:t>
            </a:r>
            <a:r>
              <a:rPr lang="ru-RU" sz="2000" b="1" dirty="0">
                <a:solidFill>
                  <a:srgbClr val="002060"/>
                </a:solidFill>
                <a:latin typeface="Raleway" panose="020B0503030101060003" pitchFamily="34" charset="-52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Raleway" panose="020B0503030101060003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2635492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ru-RU" sz="1000" dirty="0" smtClean="0"/>
              <a:t>Порядок и условия поступления в УГМУ 2026/2027</a:t>
            </a:r>
            <a:endParaRPr lang="ru-RU" sz="1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6329737"/>
              </p:ext>
            </p:extLst>
          </p:nvPr>
        </p:nvGraphicFramePr>
        <p:xfrm>
          <a:off x="827584" y="898030"/>
          <a:ext cx="7704859" cy="5635723"/>
        </p:xfrm>
        <a:graphic>
          <a:graphicData uri="http://schemas.openxmlformats.org/drawingml/2006/table">
            <a:tbl>
              <a:tblPr firstRow="1" firstCol="1" bandRow="1"/>
              <a:tblGrid>
                <a:gridCol w="1015998"/>
                <a:gridCol w="943795"/>
                <a:gridCol w="943795"/>
                <a:gridCol w="1015998"/>
                <a:gridCol w="1015998"/>
                <a:gridCol w="583789"/>
                <a:gridCol w="1015998"/>
                <a:gridCol w="1169488"/>
              </a:tblGrid>
              <a:tr h="3311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 подготовки</a:t>
                      </a: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Специальность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Условия поступления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(да/нет)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Приоритет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использованием особого права – прием без вступительных испытаний</a:t>
                      </a:r>
                      <a:r>
                        <a:rPr lang="ru-RU" sz="1050" baseline="30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(да/нет)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335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31.05.01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Лечебное дело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целевая квота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˅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целевая квота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особая квота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иные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отдельная квота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места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91275" algn="r"/>
                        </a:tabLst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˅ 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5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31.05.02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Педиатрия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целевая квота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целевая квота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особая квота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91275" algn="r"/>
                        </a:tabLst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˅ 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иные места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отдельная квота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места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5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31.05.03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Стоматология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целевая квота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целевая квота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особая квота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иные места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отдельная квота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места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91275" algn="r"/>
                        </a:tabLst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˅ 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5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33.05.01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Фармация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целевая квота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целевая квота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особая квота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иные места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отдельная квота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места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˅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98" marR="31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7584" y="116632"/>
            <a:ext cx="7872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/>
              </a:rPr>
              <a:t>Приоритеты зачисления в вузы: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/>
              </a:rPr>
              <a:t>пример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503030101060003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79" y="44624"/>
            <a:ext cx="585681" cy="5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1695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241061" y="6492875"/>
            <a:ext cx="2895600" cy="365125"/>
          </a:xfrm>
        </p:spPr>
        <p:txBody>
          <a:bodyPr/>
          <a:lstStyle/>
          <a:p>
            <a:r>
              <a:rPr lang="ru-RU" sz="1000" dirty="0" smtClean="0"/>
              <a:t>Порядок и условия поступления в УГМУ 2026/2027</a:t>
            </a:r>
            <a:endParaRPr lang="ru-RU" sz="1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35696" y="-13997"/>
            <a:ext cx="5688632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ВЫСШИЙ ПРИОРИТЕТ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908720"/>
            <a:ext cx="8496944" cy="12241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НАИБОЛЕЕ ВЫСОКИЙ ПРИОРИТЕТ ЗАЧИСЛЕНИЯ,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ПО КОТОРОМУ ПОСТУПАЮЩИЙ ПРОХОДИТ ПО КОНКУРСУ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5" y="2204864"/>
            <a:ext cx="6840760" cy="45365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4624"/>
            <a:ext cx="725487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5896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788024" y="4005064"/>
            <a:ext cx="3240360" cy="201622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43608" y="4005064"/>
            <a:ext cx="3240360" cy="201622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28184" y="1700808"/>
            <a:ext cx="2592288" cy="16561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5856" y="1700808"/>
            <a:ext cx="2592288" cy="16561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700808"/>
            <a:ext cx="2664296" cy="16561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1"/>
          <p:cNvSpPr>
            <a:spLocks noGrp="1"/>
          </p:cNvSpPr>
          <p:nvPr>
            <p:ph type="body" sz="quarter" idx="11"/>
          </p:nvPr>
        </p:nvSpPr>
        <p:spPr>
          <a:xfrm>
            <a:off x="395536" y="1988840"/>
            <a:ext cx="2376264" cy="64800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Raleway" panose="020B0503030101060003" pitchFamily="34" charset="-52"/>
                <a:cs typeface="Arial" pitchFamily="34" charset="0"/>
              </a:rPr>
              <a:t>Дети-инвалиды</a:t>
            </a:r>
            <a:r>
              <a:rPr lang="en-US" sz="1800" dirty="0">
                <a:solidFill>
                  <a:srgbClr val="002060"/>
                </a:solidFill>
                <a:latin typeface="Raleway" panose="020B0503030101060003" pitchFamily="34" charset="-52"/>
                <a:cs typeface="Segoe UI" panose="020B0502040204020203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Raleway" panose="020B0503030101060003" pitchFamily="34" charset="-52"/>
              <a:cs typeface="Segoe UI" panose="020B0502040204020203" pitchFamily="34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Raleway" panose="020B0503030101060003" pitchFamily="34" charset="-52"/>
                <a:cs typeface="Arial" pitchFamily="34" charset="0"/>
              </a:rPr>
              <a:t>Инвалиды </a:t>
            </a:r>
            <a:br>
              <a:rPr lang="ru-RU" sz="2000" dirty="0">
                <a:solidFill>
                  <a:srgbClr val="002060"/>
                </a:solidFill>
                <a:latin typeface="Raleway" panose="020B0503030101060003" pitchFamily="34" charset="-52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Raleway" panose="020B0503030101060003" pitchFamily="34" charset="-52"/>
                <a:cs typeface="Arial" pitchFamily="34" charset="0"/>
              </a:rPr>
              <a:t>с детства</a:t>
            </a:r>
          </a:p>
          <a:p>
            <a:pPr algn="ctr"/>
            <a:endParaRPr lang="ru-RU" sz="1200" dirty="0">
              <a:solidFill>
                <a:srgbClr val="002060"/>
              </a:solidFill>
              <a:latin typeface="Raleway" panose="020B0503030101060003" pitchFamily="34" charset="-52"/>
              <a:cs typeface="Segoe UI" panose="020B0502040204020203" pitchFamily="34" charset="0"/>
            </a:endParaRP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6"/>
          </p:nvPr>
        </p:nvSpPr>
        <p:spPr>
          <a:xfrm>
            <a:off x="5004048" y="4221088"/>
            <a:ext cx="2880320" cy="1152128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Raleway" panose="020B0503030101060003" pitchFamily="34" charset="-52"/>
              </a:rPr>
              <a:t>Ветераны боевых действий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Raleway" panose="020B0503030101060003" pitchFamily="34" charset="-52"/>
              </a:rPr>
              <a:t>(статья </a:t>
            </a:r>
            <a:r>
              <a:rPr lang="ru-RU" dirty="0" smtClean="0">
                <a:solidFill>
                  <a:srgbClr val="002060"/>
                </a:solidFill>
                <a:latin typeface="Raleway" panose="020B0503030101060003" pitchFamily="34" charset="-52"/>
              </a:rPr>
              <a:t>3(п/п 1-4 пункта 1) </a:t>
            </a:r>
            <a:r>
              <a:rPr lang="ru-RU" dirty="0">
                <a:solidFill>
                  <a:srgbClr val="002060"/>
                </a:solidFill>
                <a:latin typeface="Raleway" panose="020B0503030101060003" pitchFamily="34" charset="-52"/>
              </a:rPr>
              <a:t>Федерального закона №5-ФЗ «О ветеранах»)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1259632" y="4149080"/>
            <a:ext cx="2880320" cy="1110409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Raleway" panose="020B0503030101060003" pitchFamily="34" charset="-52"/>
                <a:cs typeface="Arial" pitchFamily="34" charset="0"/>
              </a:rPr>
              <a:t>Инвалиды</a:t>
            </a:r>
            <a:r>
              <a:rPr lang="ru-RU" sz="1800" dirty="0">
                <a:solidFill>
                  <a:srgbClr val="002060"/>
                </a:solidFill>
                <a:latin typeface="Raleway" panose="020B0503030101060003" pitchFamily="34" charset="-52"/>
                <a:cs typeface="Arial" pitchFamily="34" charset="0"/>
              </a:rPr>
              <a:t> вследствие военной травмы </a:t>
            </a:r>
            <a:r>
              <a:rPr lang="ru-RU" dirty="0">
                <a:solidFill>
                  <a:srgbClr val="002060"/>
                </a:solidFill>
                <a:latin typeface="Raleway" panose="020B0503030101060003" pitchFamily="34" charset="-52"/>
                <a:cs typeface="Arial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Raleway" panose="020B0503030101060003" pitchFamily="34" charset="-52"/>
                <a:cs typeface="Arial" pitchFamily="34" charset="0"/>
              </a:rPr>
            </a:br>
            <a:r>
              <a:rPr lang="ru-RU" sz="1800" dirty="0">
                <a:solidFill>
                  <a:srgbClr val="002060"/>
                </a:solidFill>
                <a:latin typeface="Raleway" panose="020B0503030101060003" pitchFamily="34" charset="-52"/>
                <a:cs typeface="Arial" pitchFamily="34" charset="0"/>
              </a:rPr>
              <a:t>или заболевания</a:t>
            </a:r>
            <a:r>
              <a:rPr lang="ru-RU" dirty="0">
                <a:solidFill>
                  <a:srgbClr val="002060"/>
                </a:solidFill>
                <a:latin typeface="Raleway" panose="020B0503030101060003" pitchFamily="34" charset="-52"/>
                <a:cs typeface="Arial" pitchFamily="34" charset="0"/>
              </a:rPr>
              <a:t>, полученного в период прохождения военной службы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7"/>
          </p:nvPr>
        </p:nvSpPr>
        <p:spPr>
          <a:xfrm>
            <a:off x="6300192" y="1772816"/>
            <a:ext cx="2520280" cy="64800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Raleway" panose="020B0503030101060003" pitchFamily="34" charset="-52"/>
                <a:cs typeface="Segoe UI" panose="020B0502040204020203" pitchFamily="34" charset="0"/>
              </a:rPr>
              <a:t>Дети-сироты </a:t>
            </a:r>
            <a:br>
              <a:rPr lang="ru-RU" sz="2000" dirty="0">
                <a:solidFill>
                  <a:srgbClr val="002060"/>
                </a:solidFill>
                <a:latin typeface="Raleway" panose="020B0503030101060003" pitchFamily="34" charset="-52"/>
                <a:cs typeface="Segoe UI" panose="020B0502040204020203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Raleway" panose="020B0503030101060003" pitchFamily="34" charset="-52"/>
                <a:cs typeface="Segoe UI" panose="020B0502040204020203" pitchFamily="34" charset="0"/>
              </a:rPr>
              <a:t>и </a:t>
            </a:r>
            <a:r>
              <a:rPr lang="ru-RU" sz="2000" dirty="0" smtClean="0">
                <a:solidFill>
                  <a:srgbClr val="002060"/>
                </a:solidFill>
                <a:latin typeface="Raleway" panose="020B0503030101060003" pitchFamily="34" charset="-52"/>
                <a:cs typeface="Segoe UI" panose="020B0502040204020203" pitchFamily="34" charset="0"/>
              </a:rPr>
              <a:t>дети, </a:t>
            </a:r>
            <a:r>
              <a:rPr lang="ru-RU" sz="2000" dirty="0">
                <a:solidFill>
                  <a:srgbClr val="002060"/>
                </a:solidFill>
                <a:latin typeface="Raleway" panose="020B0503030101060003" pitchFamily="34" charset="-52"/>
                <a:cs typeface="Segoe UI" panose="020B0502040204020203" pitchFamily="34" charset="0"/>
              </a:rPr>
              <a:t>оставшиеся без попечения родителей</a:t>
            </a:r>
          </a:p>
          <a:p>
            <a:pPr algn="ctr"/>
            <a:endParaRPr lang="ru-RU" sz="1200" dirty="0">
              <a:solidFill>
                <a:srgbClr val="002060"/>
              </a:solidFill>
              <a:latin typeface="Raleway" panose="020B0503030101060003" pitchFamily="34" charset="-52"/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5"/>
          </p:nvPr>
        </p:nvSpPr>
        <p:spPr>
          <a:xfrm>
            <a:off x="3779912" y="2060848"/>
            <a:ext cx="1584176" cy="64800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Raleway" panose="020B0503030101060003" pitchFamily="34" charset="-52"/>
                <a:cs typeface="Arial" pitchFamily="34" charset="0"/>
              </a:rPr>
              <a:t>Инвалиды </a:t>
            </a:r>
            <a:br>
              <a:rPr lang="ru-RU" sz="2000" dirty="0">
                <a:solidFill>
                  <a:srgbClr val="002060"/>
                </a:solidFill>
                <a:latin typeface="Raleway" panose="020B0503030101060003" pitchFamily="34" charset="-52"/>
                <a:cs typeface="Arial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Raleway" panose="020B0503030101060003" pitchFamily="34" charset="-52"/>
                <a:cs typeface="Arial" pitchFamily="34" charset="0"/>
              </a:rPr>
              <a:t>I </a:t>
            </a:r>
            <a:r>
              <a:rPr lang="ru-RU" sz="2000" dirty="0">
                <a:solidFill>
                  <a:srgbClr val="002060"/>
                </a:solidFill>
                <a:latin typeface="Raleway" panose="020B0503030101060003" pitchFamily="34" charset="-52"/>
                <a:cs typeface="Arial" pitchFamily="34" charset="0"/>
              </a:rPr>
              <a:t> и </a:t>
            </a:r>
            <a:r>
              <a:rPr lang="en-US" sz="2000" dirty="0">
                <a:solidFill>
                  <a:srgbClr val="002060"/>
                </a:solidFill>
                <a:latin typeface="Raleway" panose="020B0503030101060003" pitchFamily="34" charset="-52"/>
                <a:cs typeface="Arial" pitchFamily="34" charset="0"/>
              </a:rPr>
              <a:t>II </a:t>
            </a:r>
            <a:r>
              <a:rPr lang="ru-RU" sz="2000" dirty="0">
                <a:solidFill>
                  <a:srgbClr val="002060"/>
                </a:solidFill>
                <a:latin typeface="Raleway" panose="020B0503030101060003" pitchFamily="34" charset="-52"/>
                <a:cs typeface="Arial" pitchFamily="34" charset="0"/>
              </a:rPr>
              <a:t>группы</a:t>
            </a:r>
          </a:p>
          <a:p>
            <a:pPr algn="ctr"/>
            <a:endParaRPr lang="ru-RU" sz="1200" dirty="0">
              <a:solidFill>
                <a:srgbClr val="002060"/>
              </a:solidFill>
              <a:latin typeface="Raleway" panose="020B0503030101060003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260648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/>
                <a:cs typeface="Arial" pitchFamily="34" charset="0"/>
              </a:rPr>
              <a:t>ОСОБАЯ 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/>
                <a:cs typeface="Arial" pitchFamily="34" charset="0"/>
              </a:rPr>
              <a:t>КВОТА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503030101060003" pitchFamily="34" charset="-52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6632"/>
            <a:ext cx="720080" cy="715080"/>
          </a:xfrm>
          <a:prstGeom prst="rect">
            <a:avLst/>
          </a:prstGeom>
        </p:spPr>
      </p:pic>
      <p:sp>
        <p:nvSpPr>
          <p:cNvPr id="20" name="4-конечная звезда 19"/>
          <p:cNvSpPr/>
          <p:nvPr/>
        </p:nvSpPr>
        <p:spPr>
          <a:xfrm>
            <a:off x="3851920" y="3429000"/>
            <a:ext cx="1368152" cy="792088"/>
          </a:xfrm>
          <a:prstGeom prst="star4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2052" y="6419050"/>
            <a:ext cx="2901948" cy="438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7974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27584" y="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itchFamily="34" charset="0"/>
              </a:rPr>
              <a:t>ОТДЕЛЬНАЯ       КВОТА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503030101060003" pitchFamily="34" charset="-52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844824"/>
            <a:ext cx="6840760" cy="7920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Raleway" panose="020B0503030101060003"/>
                <a:ea typeface="Times New Roman" panose="02020603050405020304" pitchFamily="18" charset="0"/>
              </a:rPr>
              <a:t>Герои </a:t>
            </a:r>
            <a:r>
              <a:rPr lang="ru-RU" sz="2000" dirty="0">
                <a:solidFill>
                  <a:srgbClr val="002060"/>
                </a:solidFill>
                <a:latin typeface="Raleway" panose="020B0503030101060003"/>
                <a:ea typeface="Times New Roman" panose="02020603050405020304" pitchFamily="18" charset="0"/>
              </a:rPr>
              <a:t>Российской Федерации, </a:t>
            </a:r>
            <a:endParaRPr lang="ru-RU" sz="2000" dirty="0" smtClean="0">
              <a:solidFill>
                <a:srgbClr val="002060"/>
              </a:solidFill>
              <a:latin typeface="Raleway" panose="020B0503030101060003"/>
              <a:ea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Raleway" panose="020B0503030101060003"/>
                <a:ea typeface="Times New Roman" panose="02020603050405020304" pitchFamily="18" charset="0"/>
              </a:rPr>
              <a:t>лица</a:t>
            </a:r>
            <a:r>
              <a:rPr lang="ru-RU" sz="2000" dirty="0">
                <a:solidFill>
                  <a:srgbClr val="002060"/>
                </a:solidFill>
                <a:latin typeface="Raleway" panose="020B0503030101060003"/>
                <a:ea typeface="Times New Roman" panose="02020603050405020304" pitchFamily="18" charset="0"/>
              </a:rPr>
              <a:t>, награжденные тремя орденами </a:t>
            </a:r>
            <a:r>
              <a:rPr lang="ru-RU" sz="2000" dirty="0" smtClean="0">
                <a:solidFill>
                  <a:srgbClr val="002060"/>
                </a:solidFill>
                <a:latin typeface="Raleway" panose="020B0503030101060003"/>
                <a:ea typeface="Times New Roman" panose="02020603050405020304" pitchFamily="18" charset="0"/>
              </a:rPr>
              <a:t>Мужества</a:t>
            </a:r>
            <a:endParaRPr lang="ru-RU" sz="2000" dirty="0">
              <a:solidFill>
                <a:srgbClr val="002060"/>
              </a:solidFill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2852936"/>
            <a:ext cx="6120680" cy="7200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002060"/>
              </a:solidFill>
              <a:latin typeface="Raleway" panose="020B0503030101060003"/>
              <a:ea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Raleway" panose="020B0503030101060003"/>
                <a:ea typeface="Times New Roman" panose="02020603050405020304" pitchFamily="18" charset="0"/>
              </a:rPr>
              <a:t>участники  СВО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Raleway" panose="020B0503030101060003"/>
              </a:rPr>
              <a:t> дети участников СВО</a:t>
            </a:r>
            <a:endParaRPr lang="ru-RU" sz="1400" dirty="0">
              <a:solidFill>
                <a:srgbClr val="002060"/>
              </a:solidFill>
              <a:latin typeface="Raleway" panose="020B0503030101060003"/>
            </a:endParaRPr>
          </a:p>
          <a:p>
            <a:pPr algn="ctr"/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3789040"/>
            <a:ext cx="8136904" cy="12241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Raleway" panose="020B0503030101060003"/>
                <a:ea typeface="Times New Roman" panose="02020603050405020304" pitchFamily="18" charset="0"/>
              </a:rPr>
              <a:t>дети </a:t>
            </a:r>
            <a:r>
              <a:rPr lang="ru-RU" sz="2000" dirty="0">
                <a:solidFill>
                  <a:srgbClr val="002060"/>
                </a:solidFill>
                <a:latin typeface="Raleway" panose="020B0503030101060003"/>
                <a:ea typeface="Times New Roman" panose="02020603050405020304" pitchFamily="18" charset="0"/>
              </a:rPr>
              <a:t>военнослужащих, сотрудников федеральных органов исполнительной власти и федеральных государственных органов</a:t>
            </a:r>
            <a:r>
              <a:rPr lang="ru-RU" dirty="0">
                <a:solidFill>
                  <a:srgbClr val="002060"/>
                </a:solidFill>
                <a:latin typeface="Raleway" panose="020B0503030101060003"/>
                <a:ea typeface="Times New Roman" panose="02020603050405020304" pitchFamily="18" charset="0"/>
              </a:rPr>
              <a:t> принимавших участие в боевых действиях </a:t>
            </a:r>
            <a:r>
              <a:rPr lang="ru-RU" dirty="0" smtClean="0">
                <a:solidFill>
                  <a:srgbClr val="002060"/>
                </a:solidFill>
                <a:latin typeface="Raleway" panose="020B0503030101060003"/>
                <a:ea typeface="Times New Roman" panose="02020603050405020304" pitchFamily="18" charset="0"/>
              </a:rPr>
              <a:t>на территории РФ и в </a:t>
            </a:r>
            <a:r>
              <a:rPr lang="ru-RU" dirty="0">
                <a:solidFill>
                  <a:srgbClr val="002060"/>
                </a:solidFill>
                <a:latin typeface="Raleway" panose="020B0503030101060003"/>
                <a:ea typeface="Times New Roman" panose="02020603050405020304" pitchFamily="18" charset="0"/>
              </a:rPr>
              <a:t>других государствах </a:t>
            </a:r>
            <a:endParaRPr lang="ru-RU" sz="1200" dirty="0">
              <a:solidFill>
                <a:srgbClr val="002060"/>
              </a:solidFill>
              <a:latin typeface="Raleway" panose="020B0503030101060003"/>
            </a:endParaRP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7784" y="5301208"/>
            <a:ext cx="6336704" cy="12961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Raleway" panose="020B0503030101060003"/>
                <a:ea typeface="Times New Roman" panose="02020603050405020304" pitchFamily="18" charset="0"/>
              </a:rPr>
              <a:t>дети медицинских работников</a:t>
            </a:r>
            <a:r>
              <a:rPr lang="ru-RU" dirty="0">
                <a:solidFill>
                  <a:srgbClr val="002060"/>
                </a:solidFill>
                <a:latin typeface="Raleway" panose="020B0503030101060003"/>
                <a:ea typeface="Times New Roman" panose="02020603050405020304" pitchFamily="18" charset="0"/>
              </a:rPr>
              <a:t>, умерших в результате инфицирования новой </a:t>
            </a:r>
            <a:r>
              <a:rPr lang="ru-RU" dirty="0" err="1">
                <a:solidFill>
                  <a:srgbClr val="002060"/>
                </a:solidFill>
                <a:latin typeface="Raleway" panose="020B0503030101060003"/>
                <a:ea typeface="Times New Roman" panose="02020603050405020304" pitchFamily="18" charset="0"/>
              </a:rPr>
              <a:t>коронавирусной</a:t>
            </a:r>
            <a:r>
              <a:rPr lang="ru-RU" dirty="0">
                <a:solidFill>
                  <a:srgbClr val="002060"/>
                </a:solidFill>
                <a:latin typeface="Raleway" panose="020B0503030101060003"/>
                <a:ea typeface="Times New Roman" panose="02020603050405020304" pitchFamily="18" charset="0"/>
              </a:rPr>
              <a:t> инфекцией (COVID-19) при исполнении ими трудовых </a:t>
            </a:r>
            <a:r>
              <a:rPr lang="ru-RU" dirty="0" smtClean="0">
                <a:solidFill>
                  <a:srgbClr val="002060"/>
                </a:solidFill>
                <a:latin typeface="Raleway" panose="020B0503030101060003"/>
                <a:ea typeface="Times New Roman" panose="02020603050405020304" pitchFamily="18" charset="0"/>
              </a:rPr>
              <a:t>обязанностей</a:t>
            </a:r>
            <a:endParaRPr lang="ru-RU" dirty="0">
              <a:solidFill>
                <a:srgbClr val="002060"/>
              </a:solidFill>
              <a:latin typeface="Raleway" panose="020B0503030101060003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3688" y="692696"/>
            <a:ext cx="7200800" cy="8640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части </a:t>
            </a:r>
            <a:r>
              <a:rPr lang="ru-RU" sz="2000" dirty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5.1 и 5.2 статьи 71 Федерального закона </a:t>
            </a:r>
            <a:r>
              <a:rPr lang="ru-RU" sz="2000" dirty="0" smtClean="0">
                <a:solidFill>
                  <a:srgbClr val="C00000"/>
                </a:solidFill>
                <a:latin typeface="Raleway" panose="020B0503030101060003"/>
                <a:cs typeface="Times New Roman" panose="02020603050405020304" pitchFamily="18" charset="0"/>
              </a:rPr>
              <a:t>№ 273-ФЗ «об образовании в Российской Федерации»</a:t>
            </a:r>
            <a:endParaRPr lang="ru-RU" sz="2000" dirty="0">
              <a:solidFill>
                <a:srgbClr val="C00000"/>
              </a:solidFill>
              <a:latin typeface="Raleway" panose="020B0503030101060003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4624"/>
            <a:ext cx="720080" cy="715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99063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11AF98A-9DBD-43DF-A799-8219B72D45D3}"/>
              </a:ext>
            </a:extLst>
          </p:cNvPr>
          <p:cNvSpPr/>
          <p:nvPr/>
        </p:nvSpPr>
        <p:spPr>
          <a:xfrm>
            <a:off x="971600" y="116632"/>
            <a:ext cx="7200800" cy="973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/>
                <a:cs typeface="Arial" pitchFamily="34" charset="0"/>
              </a:rPr>
              <a:t>     КВОТА ЦЕЛЕВОГО ПРИЕМА </a:t>
            </a:r>
            <a:r>
              <a:rPr lang="ru-RU" sz="3200" b="1" dirty="0" smtClean="0">
                <a:solidFill>
                  <a:srgbClr val="C00000"/>
                </a:solidFill>
                <a:latin typeface="Raleway" panose="020B0503030101060003"/>
                <a:cs typeface="Arial" pitchFamily="34" charset="0"/>
              </a:rPr>
              <a:t>(Целевая квота)</a:t>
            </a:r>
            <a:endParaRPr lang="ru-RU" sz="3200" b="1" dirty="0">
              <a:solidFill>
                <a:srgbClr val="C00000"/>
              </a:solidFill>
              <a:latin typeface="Raleway" panose="020B0503030101060003"/>
            </a:endParaRPr>
          </a:p>
        </p:txBody>
      </p: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xmlns="" id="{029B619E-29B2-4BE6-9F67-9771C9215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80903" y="6492875"/>
            <a:ext cx="3249480" cy="365125"/>
          </a:xfrm>
        </p:spPr>
        <p:txBody>
          <a:bodyPr/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Порядок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условия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п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оступления В УГМУ </a:t>
            </a:r>
          </a:p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2026/2027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1700808"/>
            <a:ext cx="7358114" cy="15841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Raleway" panose="020B0503030101060003"/>
                <a:cs typeface="Arial" pitchFamily="34" charset="0"/>
              </a:rPr>
              <a:t>Целевой  бюджет </a:t>
            </a:r>
            <a:r>
              <a:rPr lang="ru-RU" sz="2000" dirty="0">
                <a:solidFill>
                  <a:srgbClr val="002060"/>
                </a:solidFill>
                <a:latin typeface="Raleway" panose="020B0503030101060003"/>
                <a:cs typeface="Arial" pitchFamily="34" charset="0"/>
              </a:rPr>
              <a:t>– заключается договор о целевом обучении за счет средств </a:t>
            </a:r>
            <a:r>
              <a:rPr lang="ru-RU" sz="2000" b="1" i="1" dirty="0">
                <a:solidFill>
                  <a:srgbClr val="002060"/>
                </a:solidFill>
                <a:latin typeface="Raleway" panose="020B0503030101060003"/>
                <a:cs typeface="Arial" pitchFamily="34" charset="0"/>
              </a:rPr>
              <a:t>федерального</a:t>
            </a:r>
            <a:r>
              <a:rPr lang="ru-RU" sz="2000" dirty="0">
                <a:solidFill>
                  <a:srgbClr val="002060"/>
                </a:solidFill>
                <a:latin typeface="Raleway" panose="020B0503030101060003"/>
                <a:cs typeface="Arial" pitchFamily="34" charset="0"/>
              </a:rPr>
              <a:t> бюджета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Raleway" panose="020B0503030101060003"/>
              <a:cs typeface="Arial" pitchFamily="34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Raleway" panose="020B0503030101060003"/>
                <a:cs typeface="Arial" pitchFamily="34" charset="0"/>
              </a:rPr>
              <a:t>Целевой контракт </a:t>
            </a:r>
            <a:r>
              <a:rPr lang="ru-RU" sz="2000" dirty="0">
                <a:solidFill>
                  <a:srgbClr val="002060"/>
                </a:solidFill>
                <a:latin typeface="Raleway" panose="020B0503030101060003"/>
                <a:cs typeface="Arial" pitchFamily="34" charset="0"/>
              </a:rPr>
              <a:t>– договор о целевом обучении за счет средств </a:t>
            </a:r>
            <a:r>
              <a:rPr lang="ru-RU" sz="2000" b="1" i="1" dirty="0">
                <a:solidFill>
                  <a:srgbClr val="002060"/>
                </a:solidFill>
                <a:latin typeface="Raleway" panose="020B0503030101060003"/>
                <a:cs typeface="Arial" pitchFamily="34" charset="0"/>
              </a:rPr>
              <a:t>областного</a:t>
            </a:r>
            <a:r>
              <a:rPr lang="ru-RU" sz="2000" dirty="0">
                <a:solidFill>
                  <a:srgbClr val="002060"/>
                </a:solidFill>
                <a:latin typeface="Raleway" panose="020B0503030101060003"/>
                <a:cs typeface="Arial" pitchFamily="34" charset="0"/>
              </a:rPr>
              <a:t> бюджета</a:t>
            </a:r>
          </a:p>
        </p:txBody>
      </p:sp>
      <p:sp>
        <p:nvSpPr>
          <p:cNvPr id="15" name="Стрелка: вниз 10">
            <a:extLst>
              <a:ext uri="{FF2B5EF4-FFF2-40B4-BE49-F238E27FC236}">
                <a16:creationId xmlns:a16="http://schemas.microsoft.com/office/drawing/2014/main" xmlns="" id="{D35C691C-C9AB-42DC-9383-1EE8E1574B37}"/>
              </a:ext>
            </a:extLst>
          </p:cNvPr>
          <p:cNvSpPr/>
          <p:nvPr/>
        </p:nvSpPr>
        <p:spPr>
          <a:xfrm>
            <a:off x="4355976" y="3356992"/>
            <a:ext cx="287462" cy="88164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9752751-262C-4F57-84C4-3376E0150E05}"/>
              </a:ext>
            </a:extLst>
          </p:cNvPr>
          <p:cNvSpPr/>
          <p:nvPr/>
        </p:nvSpPr>
        <p:spPr>
          <a:xfrm>
            <a:off x="1979712" y="4293096"/>
            <a:ext cx="5220580" cy="15190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\\rep3--1-117-4-4\общая папка pediatria\Контингент\Отчеты 2023\Снимок.PNG"/>
          <p:cNvPicPr>
            <a:picLocks noChangeAspect="1" noChangeArrowheads="1"/>
          </p:cNvPicPr>
          <p:nvPr/>
        </p:nvPicPr>
        <p:blipFill rotWithShape="1">
          <a:blip r:embed="rId2" cstate="print"/>
          <a:srcRect t="1332" r="48425" b="78350"/>
          <a:stretch/>
        </p:blipFill>
        <p:spPr bwMode="auto">
          <a:xfrm>
            <a:off x="2195736" y="4365104"/>
            <a:ext cx="4752528" cy="1313813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4624"/>
            <a:ext cx="625028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7800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496943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9941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19" t="7119" r="19006" b="3627"/>
          <a:stretch/>
        </p:blipFill>
        <p:spPr>
          <a:xfrm>
            <a:off x="467544" y="188640"/>
            <a:ext cx="6726974" cy="5633463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516216" y="6465491"/>
            <a:ext cx="2627784" cy="365125"/>
          </a:xfrm>
        </p:spPr>
        <p:txBody>
          <a:bodyPr/>
          <a:lstStyle/>
          <a:p>
            <a:r>
              <a:rPr lang="ru-RU" sz="1000" dirty="0"/>
              <a:t>Порядок и условия поступления в УГМУ </a:t>
            </a:r>
            <a:r>
              <a:rPr lang="ru-RU" sz="1000" dirty="0" smtClean="0"/>
              <a:t>2026/2027</a:t>
            </a:r>
            <a:endParaRPr lang="ru-RU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4653136"/>
            <a:ext cx="16561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716016" y="3212976"/>
            <a:ext cx="2736304" cy="13960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-17553" y="6457151"/>
            <a:ext cx="2895600" cy="365125"/>
          </a:xfrm>
        </p:spPr>
        <p:txBody>
          <a:bodyPr/>
          <a:lstStyle/>
          <a:p>
            <a:r>
              <a:rPr lang="ru-RU" sz="1050" dirty="0" smtClean="0"/>
              <a:t>Порядок и условия поступления в УГМУ 2026/2027</a:t>
            </a:r>
            <a:endParaRPr lang="ru-RU" sz="105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85" t="8322" r="18773" b="13857"/>
          <a:stretch/>
        </p:blipFill>
        <p:spPr>
          <a:xfrm>
            <a:off x="0" y="23196"/>
            <a:ext cx="7020272" cy="40026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60032" y="2204864"/>
            <a:ext cx="158417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6588224" y="2348880"/>
            <a:ext cx="1944216" cy="2880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0375" y="3576642"/>
            <a:ext cx="6156176" cy="3281358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251520" y="4365104"/>
            <a:ext cx="252028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7808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1556792"/>
            <a:ext cx="3888432" cy="7200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2420888"/>
            <a:ext cx="3888432" cy="7920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3356992"/>
            <a:ext cx="3888432" cy="8640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4365104"/>
            <a:ext cx="5760640" cy="10801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5589240"/>
            <a:ext cx="5832648" cy="100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6D5C15C-FBA6-4938-9A86-D00B082EF9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94" r="44973"/>
          <a:stretch>
            <a:fillRect/>
          </a:stretch>
        </p:blipFill>
        <p:spPr>
          <a:xfrm flipH="1">
            <a:off x="6876256" y="4299014"/>
            <a:ext cx="2267754" cy="255898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796136" y="1124744"/>
            <a:ext cx="3168352" cy="2677656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В качестве результатов вступительных испытаний принимаются результаты ЕГЭ </a:t>
            </a:r>
            <a:br>
              <a:rPr lang="ru-RU" sz="2400" dirty="0">
                <a:solidFill>
                  <a:srgbClr val="C00000"/>
                </a:solidFill>
                <a:latin typeface="Raleway" panose="020B0503030101060003" pitchFamily="34" charset="-52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C0000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 </a:t>
            </a:r>
            <a:r>
              <a:rPr lang="ru-RU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2022</a:t>
            </a:r>
            <a:r>
              <a:rPr lang="ru-RU" sz="2400" dirty="0" smtClean="0">
                <a:solidFill>
                  <a:srgbClr val="C0000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по </a:t>
            </a:r>
            <a:r>
              <a:rPr lang="ru-RU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2026</a:t>
            </a:r>
            <a:r>
              <a:rPr lang="ru-RU" sz="2400" dirty="0" smtClean="0">
                <a:solidFill>
                  <a:srgbClr val="C0000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гг.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0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anose="020B0604020202020204" pitchFamily="34" charset="0"/>
              </a:rPr>
              <a:t>ВСТУПИТЕЛЬНЫЕ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anose="020B0604020202020204" pitchFamily="34" charset="0"/>
              </a:rPr>
              <a:t>ИСПЫТАНИЯ </a:t>
            </a:r>
          </a:p>
          <a:p>
            <a:r>
              <a:rPr lang="ru-RU" sz="2400" b="1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имеют право сдавать)</a:t>
            </a:r>
            <a:endParaRPr lang="ru-RU" sz="2800" b="1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FC27248A-7A8D-4DB3-B413-A1584701E063}"/>
              </a:ext>
            </a:extLst>
          </p:cNvPr>
          <p:cNvGrpSpPr/>
          <p:nvPr/>
        </p:nvGrpSpPr>
        <p:grpSpPr>
          <a:xfrm>
            <a:off x="170426" y="1772816"/>
            <a:ext cx="6201775" cy="4524309"/>
            <a:chOff x="374421" y="1988840"/>
            <a:chExt cx="5016141" cy="2404047"/>
          </a:xfrm>
          <a:noFill/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D7F360E3-4D26-43C4-8075-0208EA7DEDC3}"/>
                </a:ext>
              </a:extLst>
            </p:cNvPr>
            <p:cNvSpPr txBox="1"/>
            <p:nvPr/>
          </p:nvSpPr>
          <p:spPr>
            <a:xfrm>
              <a:off x="556495" y="1988840"/>
              <a:ext cx="3600400" cy="2126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Инвалиды, дети-инвалиды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6747DB0-4B2C-4FE2-B873-3E5E82F97C69}"/>
                </a:ext>
              </a:extLst>
            </p:cNvPr>
            <p:cNvSpPr txBox="1"/>
            <p:nvPr/>
          </p:nvSpPr>
          <p:spPr>
            <a:xfrm>
              <a:off x="556495" y="2409726"/>
              <a:ext cx="3528392" cy="12756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И</a:t>
              </a:r>
              <a:r>
                <a:rPr lang="ru-RU" sz="2000" dirty="0" smtClean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ностранные граждане</a:t>
              </a:r>
            </a:p>
            <a:p>
              <a:r>
                <a:rPr lang="ru-RU" dirty="0" smtClean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(</a:t>
              </a:r>
              <a:r>
                <a:rPr lang="ru-RU" sz="1600" dirty="0" smtClean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при отсутствии результатов </a:t>
              </a:r>
              <a:r>
                <a:rPr lang="ru-RU" dirty="0" smtClean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ЕГЭ)</a:t>
              </a:r>
              <a:endParaRPr lang="ru-RU" sz="1600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endParaRPr>
            </a:p>
            <a:p>
              <a:endParaRPr lang="ru-RU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endParaRPr>
            </a:p>
            <a:p>
              <a:r>
                <a:rPr lang="ru-RU" sz="2000" dirty="0" smtClean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Лица, поступающие на места </a:t>
              </a:r>
            </a:p>
            <a:p>
              <a:r>
                <a:rPr lang="ru-RU" sz="2000" dirty="0" smtClean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в пределах отдельной квоты</a:t>
              </a:r>
            </a:p>
            <a:p>
              <a:endParaRPr lang="ru-RU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endParaRPr>
            </a:p>
            <a:p>
              <a:endParaRPr lang="ru-RU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endParaRPr>
            </a:p>
            <a:p>
              <a:endParaRPr lang="ru-RU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5D7BC46-CF57-479B-A828-DD713729F335}"/>
                </a:ext>
              </a:extLst>
            </p:cNvPr>
            <p:cNvSpPr txBox="1"/>
            <p:nvPr/>
          </p:nvSpPr>
          <p:spPr>
            <a:xfrm>
              <a:off x="614737" y="3404546"/>
              <a:ext cx="4659341" cy="5396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ица</a:t>
              </a:r>
              <a:r>
                <a:rPr lang="ru-RU" sz="2000" dirty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, которые </a:t>
              </a:r>
              <a:r>
                <a:rPr lang="ru-RU" sz="2000" dirty="0" smtClean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обучались </a:t>
              </a:r>
              <a:r>
                <a:rPr lang="ru-RU" sz="2000" dirty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в иностранных образовательных организациях, </a:t>
              </a:r>
              <a:br>
                <a:rPr lang="ru-RU" sz="2000" dirty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</a:br>
              <a:r>
                <a:rPr lang="ru-RU" sz="2000" dirty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не сдавали ЕГЭ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96E7327-5E4C-4A3C-B1A0-F26FD1DCD394}"/>
                </a:ext>
              </a:extLst>
            </p:cNvPr>
            <p:cNvSpPr txBox="1"/>
            <p:nvPr/>
          </p:nvSpPr>
          <p:spPr>
            <a:xfrm>
              <a:off x="672979" y="4016743"/>
              <a:ext cx="4717583" cy="3761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Л</a:t>
              </a:r>
              <a:r>
                <a:rPr lang="ru-RU" sz="2000" dirty="0" smtClean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ица</a:t>
              </a:r>
              <a:r>
                <a:rPr lang="ru-RU" sz="2000" dirty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, поступающие на </a:t>
              </a:r>
              <a:r>
                <a:rPr lang="ru-RU" sz="2000" dirty="0" smtClean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базе </a:t>
              </a:r>
              <a:r>
                <a:rPr lang="ru-RU" sz="2000" b="1" dirty="0" smtClean="0">
                  <a:solidFill>
                    <a:srgbClr val="C0000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профильного СПО</a:t>
              </a:r>
              <a:r>
                <a:rPr lang="ru-RU" sz="2000" dirty="0" smtClean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 </a:t>
              </a:r>
              <a:r>
                <a:rPr lang="ru-RU" sz="2000" dirty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и высшего образования</a:t>
              </a: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FBB5F68E-8A16-472F-9FF3-3BB699F1A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81770" y="2111741"/>
              <a:ext cx="194938" cy="156964"/>
            </a:xfrm>
            <a:prstGeom prst="rect">
              <a:avLst/>
            </a:prstGeom>
            <a:grpFill/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D17A3335-8078-41C9-8CAC-4BEE0957C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74421" y="4055957"/>
              <a:ext cx="202287" cy="162881"/>
            </a:xfrm>
            <a:prstGeom prst="rect">
              <a:avLst/>
            </a:prstGeom>
            <a:grpFill/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16632"/>
            <a:ext cx="661876" cy="6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8164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F1592D58-691A-4F80-AB06-215D7135CD01}"/>
              </a:ext>
            </a:extLst>
          </p:cNvPr>
          <p:cNvGrpSpPr/>
          <p:nvPr/>
        </p:nvGrpSpPr>
        <p:grpSpPr>
          <a:xfrm>
            <a:off x="5292085" y="6165304"/>
            <a:ext cx="271429" cy="271429"/>
            <a:chOff x="-591461" y="2369995"/>
            <a:chExt cx="271429" cy="271429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3861ABE0-2039-450A-BCE2-9D065AE89B24}"/>
                </a:ext>
              </a:extLst>
            </p:cNvPr>
            <p:cNvSpPr/>
            <p:nvPr/>
          </p:nvSpPr>
          <p:spPr>
            <a:xfrm>
              <a:off x="-591461" y="2369995"/>
              <a:ext cx="271429" cy="2714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3EEE0B6E-A65C-45FB-9DD0-926F97FB8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-540568" y="2420888"/>
              <a:ext cx="202287" cy="162881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6012160" y="6427113"/>
            <a:ext cx="3131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-52"/>
              </a:rPr>
              <a:t>Порядок и условия поступления в УГМУ </a:t>
            </a:r>
            <a:endParaRPr lang="ru-RU" sz="1000" dirty="0" smtClean="0">
              <a:solidFill>
                <a:schemeClr val="tx1">
                  <a:tint val="75000"/>
                </a:schemeClr>
              </a:solidFill>
              <a:latin typeface="Raleway" panose="020B0503030101060003" pitchFamily="34" charset="-52"/>
            </a:endParaRPr>
          </a:p>
          <a:p>
            <a:pPr algn="ctr"/>
            <a:r>
              <a:rPr lang="ru-RU" sz="1000" dirty="0" smtClean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-52"/>
              </a:rPr>
              <a:t>2026/2027</a:t>
            </a:r>
            <a:endParaRPr lang="ru-RU" sz="1000" dirty="0">
              <a:solidFill>
                <a:schemeClr val="tx1">
                  <a:tint val="75000"/>
                </a:schemeClr>
              </a:solidFill>
              <a:latin typeface="Raleway" panose="020B0503030101060003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16632"/>
            <a:ext cx="724429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anose="020B0604020202020204" pitchFamily="34" charset="0"/>
              </a:rPr>
              <a:t>ПРИЕМ 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anose="020B0604020202020204" pitchFamily="34" charset="0"/>
              </a:rPr>
              <a:t>БЕЗ  ВСТУПИТЕЛЬНЫХ ИСПЫТАНИЙ</a:t>
            </a:r>
            <a:r>
              <a:rPr lang="ru-RU" sz="2800" b="1" dirty="0" smtClean="0">
                <a:solidFill>
                  <a:srgbClr val="C0000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1412776"/>
            <a:ext cx="3888432" cy="23042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ПОБЕДИТЕЛИ И ПРИЗЕРЫ </a:t>
            </a:r>
            <a:r>
              <a:rPr lang="ru-RU" b="1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ЗАКЛЮЧИТЕЛЬНОГО </a:t>
            </a:r>
            <a:r>
              <a:rPr lang="ru-RU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ЭТАПА ВСЕРОССИЙСКОЙ ОЛИМПИАДЫ ШКОЛЬНИКОВ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60032" y="1412776"/>
            <a:ext cx="3816424" cy="23042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600" dirty="0" smtClean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ЧЛЕНЫ СБОРНЫХ КОМАНД РФ, УЧАСТВОВАВШИХ В </a:t>
            </a:r>
            <a:r>
              <a:rPr lang="ru-RU" sz="1600" b="1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МЕЖДУНАРОДНЫХ</a:t>
            </a:r>
            <a:r>
              <a:rPr lang="ru-RU" sz="1600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 ОЛИМПИАДАХ ПО ОБЩЕОБРАЗОВАТЕЛЬНЫМ ПРЕДМЕТАМ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79712" y="4077072"/>
            <a:ext cx="5400600" cy="21602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ЧЛЕНЫ СБОРНЫХ КОМАНД </a:t>
            </a:r>
            <a:r>
              <a:rPr lang="ru-RU" sz="1600" b="1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ИНОСТРАННОГО ГОСУДАРСТВА</a:t>
            </a:r>
            <a:r>
              <a:rPr lang="ru-RU" sz="1600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, УЧАСТВОВАВШИХ В МЕЖДУНАРОДНЫХ ОЛИМПИАДАХ ПО ОБЩЕОБРАЗОВАТЕЛЬНЫМ ПРЕДМЕТАМ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(</a:t>
            </a:r>
            <a:r>
              <a:rPr lang="ru-RU" sz="1600" b="1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ГРАЖДАНЕ РФ, СООТЕЧЕСТВЕННИКИ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4624"/>
            <a:ext cx="65260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074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149080"/>
            <a:ext cx="2304256" cy="23042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7D0E9D9-E69C-4560-906B-AD91BB84A770}"/>
              </a:ext>
            </a:extLst>
          </p:cNvPr>
          <p:cNvSpPr txBox="1"/>
          <p:nvPr/>
        </p:nvSpPr>
        <p:spPr>
          <a:xfrm>
            <a:off x="2411760" y="0"/>
            <a:ext cx="4418395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itchFamily="34" charset="0"/>
              </a:rPr>
              <a:t>САЙТ УНИВЕРСИТЕТА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itchFamily="34" charset="0"/>
              </a:rPr>
              <a:t>РАЗДЕЛ «АБИТУРИЕНТАМ»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E16BBA84-6634-4E6F-BD8A-9A6D9586D858}"/>
              </a:ext>
            </a:extLst>
          </p:cNvPr>
          <p:cNvGrpSpPr/>
          <p:nvPr/>
        </p:nvGrpSpPr>
        <p:grpSpPr>
          <a:xfrm>
            <a:off x="7127776" y="116633"/>
            <a:ext cx="2124744" cy="504056"/>
            <a:chOff x="197514" y="-6173427"/>
            <a:chExt cx="2448272" cy="10405712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xmlns="" id="{EF07D8C9-0C98-4AE8-82E6-EA02DEE605D2}"/>
                </a:ext>
              </a:extLst>
            </p:cNvPr>
            <p:cNvSpPr/>
            <p:nvPr/>
          </p:nvSpPr>
          <p:spPr>
            <a:xfrm>
              <a:off x="341530" y="3197158"/>
              <a:ext cx="2304256" cy="10351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C4D0CA8-B0AD-4FCF-B316-59CA293ABCDE}"/>
                </a:ext>
              </a:extLst>
            </p:cNvPr>
            <p:cNvSpPr txBox="1"/>
            <p:nvPr/>
          </p:nvSpPr>
          <p:spPr>
            <a:xfrm>
              <a:off x="197514" y="-6173427"/>
              <a:ext cx="2196244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b="1" dirty="0">
                  <a:solidFill>
                    <a:srgbClr val="002060"/>
                  </a:solidFill>
                  <a:latin typeface="Raleway" panose="020B0503030101060003" pitchFamily="34" charset="-52"/>
                  <a:cs typeface="Arial" pitchFamily="34" charset="0"/>
                </a:rPr>
                <a:t>https://usma.ru</a:t>
              </a:r>
              <a:endParaRPr lang="ru-RU" sz="1600" b="1" dirty="0">
                <a:solidFill>
                  <a:srgbClr val="002060"/>
                </a:solidFill>
                <a:latin typeface="Raleway" panose="020B0503030101060003" pitchFamily="34" charset="-52"/>
                <a:cs typeface="Arial" pitchFamily="34" charset="0"/>
              </a:endParaRPr>
            </a:p>
          </p:txBody>
        </p:sp>
      </p:grpSp>
      <p:pic>
        <p:nvPicPr>
          <p:cNvPr id="3074" name="Picture 2" descr="\\rep3--1-117-4-4\общая папка pediatria\Контингент\Отчеты 2023\Сним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437112"/>
            <a:ext cx="2780034" cy="205939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51" b="4281"/>
          <a:stretch/>
        </p:blipFill>
        <p:spPr>
          <a:xfrm>
            <a:off x="323528" y="1484784"/>
            <a:ext cx="8606165" cy="2088232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95536" y="2060848"/>
            <a:ext cx="1440160" cy="57606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3" y="116632"/>
            <a:ext cx="1823387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3894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xmlns="" id="{9D85644F-5D01-407E-A2D2-B24B58C1C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9510414"/>
              </p:ext>
            </p:extLst>
          </p:nvPr>
        </p:nvGraphicFramePr>
        <p:xfrm>
          <a:off x="539552" y="1556792"/>
          <a:ext cx="8064895" cy="43204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388">
                  <a:extLst>
                    <a:ext uri="{9D8B030D-6E8A-4147-A177-3AD203B41FA5}">
                      <a16:colId xmlns:a16="http://schemas.microsoft.com/office/drawing/2014/main" xmlns="" val="513500559"/>
                    </a:ext>
                  </a:extLst>
                </a:gridCol>
                <a:gridCol w="41498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26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274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Перечень вступительных испытаний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Минимальное количество баллов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302626866"/>
                  </a:ext>
                </a:extLst>
              </a:tr>
              <a:tr h="43383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Высшее образование - специалитет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7900338"/>
                  </a:ext>
                </a:extLst>
              </a:tr>
              <a:tr h="1461951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Лечебное дело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Химия/Медицинская химия</a:t>
                      </a:r>
                    </a:p>
                    <a:p>
                      <a:endParaRPr lang="ru-RU" sz="1000" dirty="0">
                        <a:solidFill>
                          <a:srgbClr val="002060"/>
                        </a:solidFill>
                        <a:latin typeface="Raleway" panose="020B0503030101060003" pitchFamily="34" charset="-52"/>
                      </a:endParaRPr>
                    </a:p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Биология/Медицинская биология</a:t>
                      </a:r>
                    </a:p>
                    <a:p>
                      <a:endParaRPr lang="ru-RU" sz="1050" dirty="0">
                        <a:solidFill>
                          <a:srgbClr val="002060"/>
                        </a:solidFill>
                        <a:latin typeface="Raleway" panose="020B0503030101060003" pitchFamily="34" charset="-52"/>
                      </a:endParaRPr>
                    </a:p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Русский язык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+mn-lt"/>
                        </a:rPr>
                        <a:t>45</a:t>
                      </a:r>
                    </a:p>
                    <a:p>
                      <a:pPr algn="ctr"/>
                      <a:endParaRPr lang="ru-RU" sz="105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+mn-lt"/>
                        </a:rPr>
                        <a:t>50</a:t>
                      </a:r>
                    </a:p>
                    <a:p>
                      <a:pPr algn="ctr"/>
                      <a:endParaRPr lang="ru-RU" sz="105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923223"/>
                  </a:ext>
                </a:extLst>
              </a:tr>
              <a:tr h="1461951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Медико-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профилактическое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 дело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Химия/Медицинская химия</a:t>
                      </a:r>
                    </a:p>
                    <a:p>
                      <a:endParaRPr lang="ru-RU" sz="1050" dirty="0">
                        <a:solidFill>
                          <a:srgbClr val="002060"/>
                        </a:solidFill>
                        <a:latin typeface="Raleway" panose="020B0503030101060003" pitchFamily="34" charset="-52"/>
                      </a:endParaRPr>
                    </a:p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Биология/Медицинская биология</a:t>
                      </a:r>
                    </a:p>
                    <a:p>
                      <a:endParaRPr lang="ru-RU" sz="1050" dirty="0">
                        <a:solidFill>
                          <a:srgbClr val="002060"/>
                        </a:solidFill>
                        <a:latin typeface="Raleway" panose="020B0503030101060003" pitchFamily="34" charset="-52"/>
                      </a:endParaRPr>
                    </a:p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Русский язык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+mn-lt"/>
                        </a:rPr>
                        <a:t>40</a:t>
                      </a:r>
                    </a:p>
                    <a:p>
                      <a:pPr algn="ctr"/>
                      <a:endParaRPr lang="ru-RU" sz="105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+mn-lt"/>
                        </a:rPr>
                        <a:t>40</a:t>
                      </a:r>
                    </a:p>
                    <a:p>
                      <a:pPr algn="ctr"/>
                      <a:endParaRPr lang="ru-RU" sz="105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7526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687CD3-100A-4C49-87FF-91D144846C79}"/>
              </a:ext>
            </a:extLst>
          </p:cNvPr>
          <p:cNvSpPr txBox="1"/>
          <p:nvPr/>
        </p:nvSpPr>
        <p:spPr>
          <a:xfrm>
            <a:off x="467544" y="188640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anose="020B0604020202020204" pitchFamily="34" charset="0"/>
              </a:rPr>
              <a:t>МИНИМАЛЬНЫЕ БАЛЛЫ 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503030101060003" pitchFamily="34" charset="-52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anose="020B0604020202020204" pitchFamily="34" charset="0"/>
              </a:rPr>
              <a:t>ДЛЯ ПОСТУПЛЕНИЯ В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anose="020B0604020202020204" pitchFamily="34" charset="0"/>
              </a:rPr>
              <a:t>УГМУ</a:t>
            </a:r>
          </a:p>
        </p:txBody>
      </p: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xmlns="" id="{029B619E-29B2-4BE6-9F67-9771C9215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1672" y="6453336"/>
            <a:ext cx="2952328" cy="365125"/>
          </a:xfrm>
        </p:spPr>
        <p:txBody>
          <a:bodyPr/>
          <a:lstStyle/>
          <a:p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</a:rPr>
              <a:t>Порядок и условия поступления в УГМУ </a:t>
            </a: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2026/2027</a:t>
            </a:r>
            <a:endParaRPr lang="ru-RU" sz="1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615016" cy="61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7800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xmlns="" id="{9D85644F-5D01-407E-A2D2-B24B58C1C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3644424"/>
              </p:ext>
            </p:extLst>
          </p:nvPr>
        </p:nvGraphicFramePr>
        <p:xfrm>
          <a:off x="611570" y="1484785"/>
          <a:ext cx="7920870" cy="4680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5570">
                  <a:extLst>
                    <a:ext uri="{9D8B030D-6E8A-4147-A177-3AD203B41FA5}">
                      <a16:colId xmlns:a16="http://schemas.microsoft.com/office/drawing/2014/main" xmlns="" val="513500559"/>
                    </a:ext>
                  </a:extLst>
                </a:gridCol>
                <a:gridCol w="39334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18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1727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Перечень вступительных испытаний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Минимальное количество баллов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302626866"/>
                  </a:ext>
                </a:extLst>
              </a:tr>
              <a:tr h="45840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Высшее образование - специалитет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7900338"/>
                  </a:ext>
                </a:extLst>
              </a:tr>
              <a:tr h="1544752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Педиатрия 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Химия/Медицинская химия</a:t>
                      </a:r>
                    </a:p>
                    <a:p>
                      <a:endParaRPr lang="ru-RU" sz="1050" dirty="0">
                        <a:solidFill>
                          <a:srgbClr val="002060"/>
                        </a:solidFill>
                        <a:latin typeface="Raleway" panose="020B0503030101060003" pitchFamily="34" charset="-52"/>
                      </a:endParaRPr>
                    </a:p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Биология/Медицинская биология</a:t>
                      </a:r>
                    </a:p>
                    <a:p>
                      <a:endParaRPr lang="ru-RU" sz="1050" dirty="0">
                        <a:solidFill>
                          <a:srgbClr val="002060"/>
                        </a:solidFill>
                        <a:latin typeface="Raleway" panose="020B0503030101060003" pitchFamily="34" charset="-52"/>
                      </a:endParaRPr>
                    </a:p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Русский язык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+mn-lt"/>
                        </a:rPr>
                        <a:t>40</a:t>
                      </a:r>
                    </a:p>
                    <a:p>
                      <a:pPr algn="ctr"/>
                      <a:endParaRPr lang="ru-RU" sz="105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+mn-lt"/>
                        </a:rPr>
                        <a:t>45</a:t>
                      </a:r>
                    </a:p>
                    <a:p>
                      <a:pPr algn="ctr"/>
                      <a:endParaRPr lang="ru-RU" sz="105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923223"/>
                  </a:ext>
                </a:extLst>
              </a:tr>
              <a:tr h="1660089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Стоматология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Химия/Медицинская химия</a:t>
                      </a:r>
                    </a:p>
                    <a:p>
                      <a:endParaRPr lang="ru-RU" sz="1050" dirty="0">
                        <a:solidFill>
                          <a:srgbClr val="002060"/>
                        </a:solidFill>
                        <a:latin typeface="Raleway" panose="020B0503030101060003" pitchFamily="34" charset="-52"/>
                      </a:endParaRPr>
                    </a:p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Биология/Медицинская биология</a:t>
                      </a:r>
                    </a:p>
                    <a:p>
                      <a:endParaRPr lang="ru-RU" sz="1050" dirty="0">
                        <a:solidFill>
                          <a:srgbClr val="002060"/>
                        </a:solidFill>
                        <a:latin typeface="Raleway" panose="020B0503030101060003" pitchFamily="34" charset="-52"/>
                      </a:endParaRPr>
                    </a:p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Русский язык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60</a:t>
                      </a:r>
                    </a:p>
                    <a:p>
                      <a:pPr algn="ctr"/>
                      <a:endParaRPr lang="ru-RU" sz="105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60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05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05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60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7526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687CD3-100A-4C49-87FF-91D144846C79}"/>
              </a:ext>
            </a:extLst>
          </p:cNvPr>
          <p:cNvSpPr txBox="1"/>
          <p:nvPr/>
        </p:nvSpPr>
        <p:spPr>
          <a:xfrm>
            <a:off x="539552" y="44624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anose="020B0604020202020204" pitchFamily="34" charset="0"/>
              </a:rPr>
              <a:t>МИНИМАЛЬНЫЕ БАЛЛЫ 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503030101060003" pitchFamily="34" charset="-52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anose="020B0604020202020204" pitchFamily="34" charset="0"/>
              </a:rPr>
              <a:t>ДЛЯ ПОСТУПЛЕНИЯ В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anose="020B0604020202020204" pitchFamily="34" charset="0"/>
              </a:rPr>
              <a:t>УГМУ</a:t>
            </a:r>
          </a:p>
        </p:txBody>
      </p:sp>
      <p:sp>
        <p:nvSpPr>
          <p:cNvPr id="11" name="Нижний колонтитул 1">
            <a:extLst>
              <a:ext uri="{FF2B5EF4-FFF2-40B4-BE49-F238E27FC236}">
                <a16:creationId xmlns:a16="http://schemas.microsoft.com/office/drawing/2014/main" xmlns="" id="{029B619E-29B2-4BE6-9F67-9771C9215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5688" y="6492875"/>
            <a:ext cx="2808312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Порядок и условия поступления в УГМУ </a:t>
            </a: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</a:rPr>
              <a:t>2026/2027</a:t>
            </a:r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27559"/>
            <a:ext cx="720080" cy="71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7800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01387BB-FF7D-41DD-B5A7-B4354213DA26}"/>
              </a:ext>
            </a:extLst>
          </p:cNvPr>
          <p:cNvSpPr/>
          <p:nvPr/>
        </p:nvSpPr>
        <p:spPr>
          <a:xfrm>
            <a:off x="395536" y="1484784"/>
            <a:ext cx="8280920" cy="2160240"/>
          </a:xfrm>
          <a:prstGeom prst="rect">
            <a:avLst/>
          </a:prstGeom>
          <a:gradFill>
            <a:gsLst>
              <a:gs pos="0">
                <a:srgbClr val="60A2F5"/>
              </a:gs>
              <a:gs pos="100000">
                <a:srgbClr val="8AEDF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xmlns="" id="{9D85644F-5D01-407E-A2D2-B24B58C1C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756855"/>
              </p:ext>
            </p:extLst>
          </p:nvPr>
        </p:nvGraphicFramePr>
        <p:xfrm>
          <a:off x="395536" y="1484786"/>
          <a:ext cx="8280919" cy="40892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9917">
                  <a:extLst>
                    <a:ext uri="{9D8B030D-6E8A-4147-A177-3AD203B41FA5}">
                      <a16:colId xmlns:a16="http://schemas.microsoft.com/office/drawing/2014/main" xmlns="" val="513500559"/>
                    </a:ext>
                  </a:extLst>
                </a:gridCol>
                <a:gridCol w="40087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86040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Перечень вступительных испытаний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Минимальное количество баллов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302626866"/>
                  </a:ext>
                </a:extLst>
              </a:tr>
              <a:tr h="39555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Высшее образование - специалитет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7900338"/>
                  </a:ext>
                </a:extLst>
              </a:tr>
              <a:tr h="1486886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Фармация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Химия/Медицинская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 химия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Raleway" panose="020B0503030101060003" pitchFamily="34" charset="-52"/>
                      </a:endParaRPr>
                    </a:p>
                    <a:p>
                      <a:endParaRPr lang="ru-RU" sz="1050" dirty="0">
                        <a:solidFill>
                          <a:srgbClr val="002060"/>
                        </a:solidFill>
                        <a:latin typeface="Raleway" panose="020B0503030101060003" pitchFamily="34" charset="-52"/>
                      </a:endParaRPr>
                    </a:p>
                    <a:p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Биология/Медицинская биология</a:t>
                      </a:r>
                      <a:endParaRPr lang="ru-RU" sz="1700" baseline="0" dirty="0">
                        <a:solidFill>
                          <a:srgbClr val="002060"/>
                        </a:solidFill>
                        <a:latin typeface="Raleway" panose="020B0503030101060003" pitchFamily="34" charset="-52"/>
                      </a:endParaRPr>
                    </a:p>
                    <a:p>
                      <a:endParaRPr lang="ru-RU" sz="1050" dirty="0">
                        <a:solidFill>
                          <a:srgbClr val="002060"/>
                        </a:solidFill>
                        <a:latin typeface="Raleway" panose="020B0503030101060003" pitchFamily="34" charset="-52"/>
                      </a:endParaRPr>
                    </a:p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Русский язык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+mn-lt"/>
                        </a:rPr>
                        <a:t>40</a:t>
                      </a:r>
                    </a:p>
                    <a:p>
                      <a:pPr algn="ctr"/>
                      <a:endParaRPr lang="ru-RU" sz="105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+mn-lt"/>
                        </a:rPr>
                        <a:t>40</a:t>
                      </a:r>
                    </a:p>
                    <a:p>
                      <a:pPr algn="ctr"/>
                      <a:endParaRPr lang="ru-RU" sz="105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05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4835189"/>
                  </a:ext>
                </a:extLst>
              </a:tr>
              <a:tr h="1220812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Клиническая психология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Биология/Медицинская биология</a:t>
                      </a:r>
                    </a:p>
                    <a:p>
                      <a:endParaRPr lang="ru-RU" sz="1050" dirty="0">
                        <a:solidFill>
                          <a:srgbClr val="002060"/>
                        </a:solidFill>
                        <a:latin typeface="Raleway" panose="020B0503030101060003" pitchFamily="34" charset="-5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Обществознание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>
                        <a:solidFill>
                          <a:srgbClr val="002060"/>
                        </a:solidFill>
                        <a:latin typeface="Raleway" panose="020B0503030101060003" pitchFamily="34" charset="-52"/>
                      </a:endParaRPr>
                    </a:p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Русский язык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45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05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+mn-lt"/>
                        </a:rPr>
                        <a:t>45</a:t>
                      </a:r>
                    </a:p>
                    <a:p>
                      <a:pPr algn="ctr"/>
                      <a:endParaRPr lang="ru-RU" sz="105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831226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6CDDF1-8A7A-4F73-A662-7B715A6358CE}"/>
              </a:ext>
            </a:extLst>
          </p:cNvPr>
          <p:cNvSpPr txBox="1"/>
          <p:nvPr/>
        </p:nvSpPr>
        <p:spPr>
          <a:xfrm>
            <a:off x="323528" y="116632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anose="020B0604020202020204" pitchFamily="34" charset="0"/>
              </a:rPr>
              <a:t>МИНИМАЛЬНЫЕ БАЛЛЫ 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503030101060003" pitchFamily="34" charset="-52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anose="020B0604020202020204" pitchFamily="34" charset="0"/>
              </a:rPr>
              <a:t>ДЛЯ ПОСТУПЛЕНИЯ В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anose="020B0604020202020204" pitchFamily="34" charset="0"/>
              </a:rPr>
              <a:t>УГМУ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6381328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Raleway" panose="020B0503030101060003"/>
              </a:rPr>
              <a:t>Порядок и условия поступления в УГМУ 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  <a:latin typeface="Raleway" panose="020B0503030101060003"/>
            </a:endParaRPr>
          </a:p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Raleway" panose="020B0503030101060003"/>
              </a:rPr>
              <a:t>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Raleway" panose="020B0503030101060003"/>
              </a:rPr>
              <a:t>                                 2026/2027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Raleway" panose="020B0503030101060003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4624"/>
            <a:ext cx="72511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4844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084168" y="6461780"/>
            <a:ext cx="3058741" cy="365125"/>
          </a:xfrm>
        </p:spPr>
        <p:txBody>
          <a:bodyPr/>
          <a:lstStyle/>
          <a:p>
            <a:r>
              <a:rPr lang="ru-RU" sz="1000" dirty="0" smtClean="0"/>
              <a:t>Порядок и условия поступления в УГМУ 2026/2027</a:t>
            </a:r>
            <a:endParaRPr lang="ru-RU" sz="1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85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anose="020B0604020202020204" pitchFamily="34" charset="0"/>
              </a:rPr>
              <a:t>УЧЕТ  ИНДИВИДУАЛЬНЫХ 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503030101060003" pitchFamily="34" charset="-52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anose="020B0604020202020204" pitchFamily="34" charset="0"/>
              </a:rPr>
              <a:t>ДОСТИЖЕНИЙ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124744"/>
            <a:ext cx="7992888" cy="27363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ЦЕЛЕВЫЕ </a:t>
            </a:r>
            <a:r>
              <a:rPr lang="ru-RU" sz="2800" dirty="0" smtClean="0">
                <a:solidFill>
                  <a:srgbClr val="002060"/>
                </a:solidFill>
              </a:rPr>
              <a:t>ИНДИВИДУАЛЬНЫЕ ДОСТИЖЕНИЯ –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участие </a:t>
            </a:r>
            <a:r>
              <a:rPr lang="ru-RU" sz="2800" dirty="0">
                <a:solidFill>
                  <a:srgbClr val="002060"/>
                </a:solidFill>
              </a:rPr>
              <a:t>в проводимых заказчиком целевого обучения мероприятиях по профессиональной </a:t>
            </a:r>
            <a:r>
              <a:rPr lang="ru-RU" sz="2800" dirty="0" smtClean="0">
                <a:solidFill>
                  <a:srgbClr val="002060"/>
                </a:solidFill>
              </a:rPr>
              <a:t>ориентации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5 БАЛЛОВ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4149080"/>
            <a:ext cx="7920880" cy="194421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ОБЩИЕ </a:t>
            </a:r>
            <a:r>
              <a:rPr lang="ru-RU" sz="2800" dirty="0">
                <a:solidFill>
                  <a:srgbClr val="002060"/>
                </a:solidFill>
              </a:rPr>
              <a:t>ИНДИВИДУАЛЬНЫЕ ДОСТИЖЕНИЯ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4092"/>
            <a:ext cx="72511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6848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anose="020B0604020202020204" pitchFamily="34" charset="0"/>
              </a:rPr>
              <a:t>ОБЩИЕ 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anose="020B0604020202020204" pitchFamily="34" charset="0"/>
              </a:rPr>
              <a:t>ИНДИВИДУАЛЬНЫЕ  ДОСТИЖЕНИЯ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FCEA4F5-EC6E-428A-92FB-61054830F7F5}"/>
              </a:ext>
            </a:extLst>
          </p:cNvPr>
          <p:cNvSpPr txBox="1"/>
          <p:nvPr/>
        </p:nvSpPr>
        <p:spPr>
          <a:xfrm>
            <a:off x="395536" y="6182400"/>
            <a:ext cx="6901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Максимальное количество баллов – </a:t>
            </a:r>
            <a:r>
              <a:rPr lang="ru-RU" sz="2400" b="1" dirty="0">
                <a:solidFill>
                  <a:srgbClr val="C00000"/>
                </a:solidFill>
                <a:cs typeface="Arial" panose="020B0604020202020204" pitchFamily="34" charset="0"/>
              </a:rPr>
              <a:t>10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8812FCD3-D05B-44B8-B128-D6BE7BB3FDFF}"/>
              </a:ext>
            </a:extLst>
          </p:cNvPr>
          <p:cNvGrpSpPr/>
          <p:nvPr/>
        </p:nvGrpSpPr>
        <p:grpSpPr>
          <a:xfrm>
            <a:off x="123198" y="3367272"/>
            <a:ext cx="271429" cy="271429"/>
            <a:chOff x="539552" y="2060848"/>
            <a:chExt cx="271429" cy="271429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50B1B579-F400-40B3-BF1D-E8FBABD462AA}"/>
                </a:ext>
              </a:extLst>
            </p:cNvPr>
            <p:cNvSpPr/>
            <p:nvPr/>
          </p:nvSpPr>
          <p:spPr>
            <a:xfrm>
              <a:off x="539552" y="2060848"/>
              <a:ext cx="271429" cy="2714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xmlns="" id="{7FCF2AF8-9E6A-4A58-868C-B13CD0806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90445" y="2111741"/>
              <a:ext cx="202287" cy="162881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FCE51A33-7D1B-41C1-8AF7-D89BEFA6C6F3}"/>
              </a:ext>
            </a:extLst>
          </p:cNvPr>
          <p:cNvGrpSpPr/>
          <p:nvPr/>
        </p:nvGrpSpPr>
        <p:grpSpPr>
          <a:xfrm>
            <a:off x="143826" y="4057797"/>
            <a:ext cx="271429" cy="271429"/>
            <a:chOff x="539552" y="2060848"/>
            <a:chExt cx="271429" cy="271429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xmlns="" id="{707E8D9F-C680-4E38-92B0-ABAA9EFE2F5B}"/>
                </a:ext>
              </a:extLst>
            </p:cNvPr>
            <p:cNvSpPr/>
            <p:nvPr/>
          </p:nvSpPr>
          <p:spPr>
            <a:xfrm>
              <a:off x="539552" y="2060848"/>
              <a:ext cx="271429" cy="2714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xmlns="" id="{D3B17F0F-C5E4-4A69-9576-F1CC61092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90445" y="2111741"/>
              <a:ext cx="202287" cy="162881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DBF4B802-9F1D-49CD-A8C6-CD11D43182BD}"/>
              </a:ext>
            </a:extLst>
          </p:cNvPr>
          <p:cNvGrpSpPr/>
          <p:nvPr/>
        </p:nvGrpSpPr>
        <p:grpSpPr>
          <a:xfrm>
            <a:off x="123198" y="4676135"/>
            <a:ext cx="271429" cy="271429"/>
            <a:chOff x="539552" y="2060848"/>
            <a:chExt cx="271429" cy="271429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F8F77FF7-B661-49E0-9D80-C51F89B0226E}"/>
                </a:ext>
              </a:extLst>
            </p:cNvPr>
            <p:cNvSpPr/>
            <p:nvPr/>
          </p:nvSpPr>
          <p:spPr>
            <a:xfrm>
              <a:off x="539552" y="2060848"/>
              <a:ext cx="271429" cy="2714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63A4A389-7D5D-4069-8047-F2AA1D736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90445" y="2111741"/>
              <a:ext cx="202287" cy="162881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E44CF4DE-C36E-FF55-5302-E0C700674B5A}"/>
              </a:ext>
            </a:extLst>
          </p:cNvPr>
          <p:cNvGrpSpPr/>
          <p:nvPr/>
        </p:nvGrpSpPr>
        <p:grpSpPr>
          <a:xfrm>
            <a:off x="179511" y="1058948"/>
            <a:ext cx="271429" cy="271429"/>
            <a:chOff x="539552" y="2060848"/>
            <a:chExt cx="271429" cy="271429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xmlns="" id="{2CFED9F5-DC30-AF24-1077-4A154B1E8062}"/>
                </a:ext>
              </a:extLst>
            </p:cNvPr>
            <p:cNvSpPr/>
            <p:nvPr/>
          </p:nvSpPr>
          <p:spPr>
            <a:xfrm>
              <a:off x="539552" y="2060848"/>
              <a:ext cx="271429" cy="2714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04B99E33-95AC-8267-04AB-7F9AC72B2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90445" y="2111741"/>
              <a:ext cx="202287" cy="162881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35B35F96-D44D-F8E5-D538-F500CFB13DCB}"/>
              </a:ext>
            </a:extLst>
          </p:cNvPr>
          <p:cNvGrpSpPr/>
          <p:nvPr/>
        </p:nvGrpSpPr>
        <p:grpSpPr>
          <a:xfrm>
            <a:off x="111011" y="5412747"/>
            <a:ext cx="271429" cy="271429"/>
            <a:chOff x="539552" y="2060848"/>
            <a:chExt cx="271429" cy="271429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5E4995E4-6A30-1F5A-D8DF-5DBBE4262A44}"/>
                </a:ext>
              </a:extLst>
            </p:cNvPr>
            <p:cNvSpPr/>
            <p:nvPr/>
          </p:nvSpPr>
          <p:spPr>
            <a:xfrm>
              <a:off x="539552" y="2060848"/>
              <a:ext cx="271429" cy="2714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F239167D-90AA-02D0-F525-648FB7C3C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90445" y="2111741"/>
              <a:ext cx="202287" cy="162881"/>
            </a:xfrm>
            <a:prstGeom prst="rect">
              <a:avLst/>
            </a:prstGeom>
          </p:spPr>
        </p:pic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8011957"/>
              </p:ext>
            </p:extLst>
          </p:nvPr>
        </p:nvGraphicFramePr>
        <p:xfrm>
          <a:off x="539552" y="980728"/>
          <a:ext cx="8064896" cy="5340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4"/>
                <a:gridCol w="1728192"/>
              </a:tblGrid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Аттестат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СОО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(медаль)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2000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</a:b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Диплом 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СПО (ВО)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с отличием (медаль)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cs typeface="Proxy 2" panose="00000400000000000000" pitchFamily="2" charset="0"/>
                        </a:rPr>
                        <a:t>6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 баллов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65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Победитель/призёр чемпионата по профессиональному мастерству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2000" b="1" dirty="0" err="1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Амбилимпикс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»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3 балла 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7618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Волонтерская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 деятельность, 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проекты «Движение первых»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 балла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9832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Золотой, серебряный, бронзовый 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знак ГТО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 балла</a:t>
                      </a:r>
                      <a:endParaRPr lang="ru-RU" dirty="0"/>
                    </a:p>
                  </a:txBody>
                  <a:tcPr/>
                </a:tc>
              </a:tr>
              <a:tr h="4496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aleway" pitchFamily="2" charset="-52"/>
                          <a:ea typeface="Times New Roman" panose="02020603050405020304" pitchFamily="18" charset="0"/>
                          <a:cs typeface="Times New Roman CYR" panose="02020603050405020304" pitchFamily="18" charset="0"/>
                        </a:rPr>
                        <a:t>П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Raleway" pitchFamily="2" charset="-52"/>
                          <a:ea typeface="Times New Roman" panose="02020603050405020304" pitchFamily="18" charset="0"/>
                          <a:cs typeface="Times New Roman CYR" panose="02020603050405020304" pitchFamily="18" charset="0"/>
                        </a:rPr>
                        <a:t>рохождение военной службы по призыву по контракту, мобилизации в ВС РФ;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Raleway" pitchFamily="2" charset="-52"/>
                          <a:cs typeface="Times New Roman CYR" panose="02020603050405020304" pitchFamily="18" charset="0"/>
                        </a:rPr>
                        <a:t>Подготовка в центре «ВОИН»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Raleway" pitchFamily="2" charset="-52"/>
                        <a:ea typeface="Times New Roman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Raleway" pitchFamily="2" charset="-52"/>
                          <a:ea typeface="Times New Roman" panose="02020603050405020304" pitchFamily="18" charset="0"/>
                          <a:cs typeface="Times New Roman CYR" panose="02020603050405020304" pitchFamily="18" charset="0"/>
                        </a:rPr>
                        <a:t>2 балла</a:t>
                      </a:r>
                      <a:endParaRPr lang="ru-RU" dirty="0"/>
                    </a:p>
                  </a:txBody>
                  <a:tcPr/>
                </a:tc>
              </a:tr>
              <a:tr h="7744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Raleway" pitchFamily="2" charset="-52"/>
                          <a:ea typeface="Times New Roman" panose="02020603050405020304" pitchFamily="18" charset="0"/>
                          <a:cs typeface="Times New Roman CYR" panose="02020603050405020304" pitchFamily="18" charset="0"/>
                        </a:rPr>
                        <a:t>П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Raleway" pitchFamily="2" charset="-52"/>
                          <a:ea typeface="Times New Roman" panose="02020603050405020304" pitchFamily="18" charset="0"/>
                          <a:cs typeface="Times New Roman CYR" panose="02020603050405020304" pitchFamily="18" charset="0"/>
                        </a:rPr>
                        <a:t>рохождение военной службы по контракту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effectLst/>
                          <a:latin typeface="Raleway" pitchFamily="2" charset="-52"/>
                          <a:ea typeface="Times New Roman" panose="02020603050405020304" pitchFamily="18" charset="0"/>
                          <a:cs typeface="Times New Roman CYR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Raleway" pitchFamily="2" charset="-52"/>
                          <a:ea typeface="Times New Roman" panose="02020603050405020304" pitchFamily="18" charset="0"/>
                          <a:cs typeface="Times New Roman CYR" panose="02020603050405020304" pitchFamily="18" charset="0"/>
                        </a:rPr>
                        <a:t>в ВС РФ в ходе СВО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Raleway" pitchFamily="2" charset="-52"/>
                        <a:ea typeface="Times New Roman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Raleway" pitchFamily="2" charset="-52"/>
                          <a:ea typeface="Times New Roman" panose="02020603050405020304" pitchFamily="18" charset="0"/>
                          <a:cs typeface="Times New Roman CYR" panose="02020603050405020304" pitchFamily="18" charset="0"/>
                        </a:rPr>
                        <a:t>5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Raleway" pitchFamily="2" charset="-52"/>
                          <a:ea typeface="Times New Roman" panose="02020603050405020304" pitchFamily="18" charset="0"/>
                          <a:cs typeface="Times New Roman CYR" panose="02020603050405020304" pitchFamily="18" charset="0"/>
                        </a:rPr>
                        <a:t> баллов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Raleway" pitchFamily="2" charset="-52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44624"/>
            <a:ext cx="58009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9753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83568" y="44624"/>
            <a:ext cx="7380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anose="020B0604020202020204" pitchFamily="34" charset="0"/>
              </a:rPr>
              <a:t>ОБЩИЕ  ИНДИВИДУАЛЬНЫЕ  ДОСТИЖЕНИЯ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AFCEFE-B0B6-441A-A51B-BE28BE17187A}"/>
              </a:ext>
            </a:extLst>
          </p:cNvPr>
          <p:cNvSpPr txBox="1"/>
          <p:nvPr/>
        </p:nvSpPr>
        <p:spPr>
          <a:xfrm>
            <a:off x="0" y="90872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   Победители и дипломанты </a:t>
            </a:r>
            <a:r>
              <a:rPr lang="ru-RU" sz="1600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I, II, III степени </a:t>
            </a:r>
            <a:r>
              <a:rPr lang="ru-RU" sz="1600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мероприятий</a:t>
            </a:r>
            <a:r>
              <a:rPr lang="ru-RU" sz="1600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 -   </a:t>
            </a:r>
            <a:r>
              <a:rPr 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6</a:t>
            </a:r>
            <a:r>
              <a:rPr lang="ru-RU" sz="1600" b="1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баллов</a:t>
            </a:r>
            <a:endParaRPr lang="ru-RU" sz="1600" dirty="0">
              <a:solidFill>
                <a:srgbClr val="C0000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    Участие – </a:t>
            </a:r>
            <a:r>
              <a:rPr lang="ru-RU" sz="1600" dirty="0" smtClean="0">
                <a:solidFill>
                  <a:srgbClr val="C0000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3 балла                                                                                           </a:t>
            </a:r>
          </a:p>
          <a:p>
            <a:r>
              <a:rPr lang="ru-RU" sz="1600" dirty="0">
                <a:solidFill>
                  <a:srgbClr val="C0000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                                                                                                                                </a:t>
            </a:r>
            <a:r>
              <a:rPr lang="ru-RU" sz="1600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2024/2025,  2025/2026</a:t>
            </a:r>
            <a:endParaRPr lang="ru-RU" sz="160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4FCB46-AB28-4B78-B23B-D316B344762E}"/>
              </a:ext>
            </a:extLst>
          </p:cNvPr>
          <p:cNvSpPr txBox="1"/>
          <p:nvPr/>
        </p:nvSpPr>
        <p:spPr>
          <a:xfrm>
            <a:off x="6407696" y="472514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)</a:t>
            </a:r>
            <a:endParaRPr lang="ru-RU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14D3B48A-E57C-44A4-90AC-EF5E1F349440}"/>
              </a:ext>
            </a:extLst>
          </p:cNvPr>
          <p:cNvGrpSpPr/>
          <p:nvPr/>
        </p:nvGrpSpPr>
        <p:grpSpPr>
          <a:xfrm>
            <a:off x="179512" y="1772816"/>
            <a:ext cx="271429" cy="271429"/>
            <a:chOff x="539552" y="2060848"/>
            <a:chExt cx="271429" cy="271429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xmlns="" id="{625E74A1-8B23-457E-923F-F7A0AC181EA6}"/>
                </a:ext>
              </a:extLst>
            </p:cNvPr>
            <p:cNvSpPr/>
            <p:nvPr/>
          </p:nvSpPr>
          <p:spPr>
            <a:xfrm>
              <a:off x="539552" y="2060848"/>
              <a:ext cx="271429" cy="2714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543B30C5-DD01-4559-8DA7-56016A07C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90445" y="2111741"/>
              <a:ext cx="202287" cy="162881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BE783E31-B9F6-46A8-B777-54FB79EBFF14}"/>
              </a:ext>
            </a:extLst>
          </p:cNvPr>
          <p:cNvGrpSpPr/>
          <p:nvPr/>
        </p:nvGrpSpPr>
        <p:grpSpPr>
          <a:xfrm>
            <a:off x="179512" y="2636912"/>
            <a:ext cx="271429" cy="271429"/>
            <a:chOff x="539552" y="2060848"/>
            <a:chExt cx="271429" cy="271429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46E1EB21-1810-4831-BFF4-B1B908C95807}"/>
                </a:ext>
              </a:extLst>
            </p:cNvPr>
            <p:cNvSpPr/>
            <p:nvPr/>
          </p:nvSpPr>
          <p:spPr>
            <a:xfrm>
              <a:off x="539552" y="2060848"/>
              <a:ext cx="271429" cy="2714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3D5221FA-A434-4F4E-98C9-BB5FDAD36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90445" y="2111741"/>
              <a:ext cx="202287" cy="162881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BE783E31-B9F6-46A8-B777-54FB79EBFF14}"/>
              </a:ext>
            </a:extLst>
          </p:cNvPr>
          <p:cNvGrpSpPr/>
          <p:nvPr/>
        </p:nvGrpSpPr>
        <p:grpSpPr>
          <a:xfrm>
            <a:off x="179512" y="3501008"/>
            <a:ext cx="271429" cy="271429"/>
            <a:chOff x="539552" y="2060848"/>
            <a:chExt cx="271429" cy="271429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46E1EB21-1810-4831-BFF4-B1B908C95807}"/>
                </a:ext>
              </a:extLst>
            </p:cNvPr>
            <p:cNvSpPr/>
            <p:nvPr/>
          </p:nvSpPr>
          <p:spPr>
            <a:xfrm>
              <a:off x="539552" y="2060848"/>
              <a:ext cx="271429" cy="2714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3D5221FA-A434-4F4E-98C9-BB5FDAD36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90445" y="2111741"/>
              <a:ext cx="202287" cy="162881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BE783E31-B9F6-46A8-B777-54FB79EBFF14}"/>
              </a:ext>
            </a:extLst>
          </p:cNvPr>
          <p:cNvGrpSpPr/>
          <p:nvPr/>
        </p:nvGrpSpPr>
        <p:grpSpPr>
          <a:xfrm>
            <a:off x="179512" y="4293096"/>
            <a:ext cx="271429" cy="271429"/>
            <a:chOff x="539552" y="2060848"/>
            <a:chExt cx="271429" cy="271429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xmlns="" id="{46E1EB21-1810-4831-BFF4-B1B908C95807}"/>
                </a:ext>
              </a:extLst>
            </p:cNvPr>
            <p:cNvSpPr/>
            <p:nvPr/>
          </p:nvSpPr>
          <p:spPr>
            <a:xfrm>
              <a:off x="539552" y="2060848"/>
              <a:ext cx="271429" cy="2714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3D5221FA-A434-4F4E-98C9-BB5FDAD36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90445" y="2111741"/>
              <a:ext cx="202287" cy="162881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BE783E31-B9F6-46A8-B777-54FB79EBFF14}"/>
              </a:ext>
            </a:extLst>
          </p:cNvPr>
          <p:cNvGrpSpPr/>
          <p:nvPr/>
        </p:nvGrpSpPr>
        <p:grpSpPr>
          <a:xfrm>
            <a:off x="179512" y="4941168"/>
            <a:ext cx="271429" cy="271429"/>
            <a:chOff x="539552" y="2060848"/>
            <a:chExt cx="271429" cy="271429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46E1EB21-1810-4831-BFF4-B1B908C95807}"/>
                </a:ext>
              </a:extLst>
            </p:cNvPr>
            <p:cNvSpPr/>
            <p:nvPr/>
          </p:nvSpPr>
          <p:spPr>
            <a:xfrm>
              <a:off x="539552" y="2060848"/>
              <a:ext cx="271429" cy="2714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xmlns="" id="{3D5221FA-A434-4F4E-98C9-BB5FDAD36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90445" y="2111741"/>
              <a:ext cx="202287" cy="162881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BE783E31-B9F6-46A8-B777-54FB79EBFF14}"/>
              </a:ext>
            </a:extLst>
          </p:cNvPr>
          <p:cNvGrpSpPr/>
          <p:nvPr/>
        </p:nvGrpSpPr>
        <p:grpSpPr>
          <a:xfrm>
            <a:off x="179512" y="6237312"/>
            <a:ext cx="271429" cy="271429"/>
            <a:chOff x="539552" y="2060848"/>
            <a:chExt cx="271429" cy="271429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xmlns="" id="{46E1EB21-1810-4831-BFF4-B1B908C95807}"/>
                </a:ext>
              </a:extLst>
            </p:cNvPr>
            <p:cNvSpPr/>
            <p:nvPr/>
          </p:nvSpPr>
          <p:spPr>
            <a:xfrm>
              <a:off x="539552" y="2060848"/>
              <a:ext cx="271429" cy="2714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3D5221FA-A434-4F4E-98C9-BB5FDAD36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90445" y="2111741"/>
              <a:ext cx="202287" cy="162881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BE783E31-B9F6-46A8-B777-54FB79EBFF14}"/>
              </a:ext>
            </a:extLst>
          </p:cNvPr>
          <p:cNvGrpSpPr/>
          <p:nvPr/>
        </p:nvGrpSpPr>
        <p:grpSpPr>
          <a:xfrm>
            <a:off x="179512" y="5517232"/>
            <a:ext cx="271429" cy="271429"/>
            <a:chOff x="539552" y="2060848"/>
            <a:chExt cx="271429" cy="271429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xmlns="" id="{46E1EB21-1810-4831-BFF4-B1B908C95807}"/>
                </a:ext>
              </a:extLst>
            </p:cNvPr>
            <p:cNvSpPr/>
            <p:nvPr/>
          </p:nvSpPr>
          <p:spPr>
            <a:xfrm>
              <a:off x="539552" y="2060848"/>
              <a:ext cx="271429" cy="2714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3D5221FA-A434-4F4E-98C9-BB5FDAD36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90445" y="2111741"/>
              <a:ext cx="202287" cy="162881"/>
            </a:xfrm>
            <a:prstGeom prst="rect">
              <a:avLst/>
            </a:prstGeom>
          </p:spPr>
        </p:pic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9705443"/>
              </p:ext>
            </p:extLst>
          </p:nvPr>
        </p:nvGraphicFramePr>
        <p:xfrm>
          <a:off x="179512" y="2060848"/>
          <a:ext cx="8568952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Конкурс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научно-исследовательских работ школьников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«Первые шаги в медицине» 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(УГМУ)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Всероссийский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конкурс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«Большая перемена»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Всероссийский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конкурс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«Моя страна – моя Россия»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</a:tr>
              <a:tr h="384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Всероссийский конкурс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 научно-технологических  проектов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«Большие вызовы»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Всероссийская олимпиада школьников,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региональный этап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Арктическая олимпиада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cs typeface="Arial" panose="020B0604020202020204" pitchFamily="34" charset="0"/>
                        </a:rPr>
                        <a:t>Полярный круг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 smtClean="0">
                        <a:solidFill>
                          <a:srgbClr val="002060"/>
                        </a:solidFill>
                        <a:latin typeface="Raleway" panose="020B0503030101060003" pitchFamily="34" charset="-52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ea typeface="+mn-ea"/>
                          <a:cs typeface="Arial" panose="020B0604020202020204" pitchFamily="34" charset="0"/>
                        </a:rPr>
                        <a:t>Всероссийская олимпиада школьников «Будущее медицины»</a:t>
                      </a:r>
                    </a:p>
                    <a:p>
                      <a:endParaRPr lang="ru-RU" sz="800" b="1" kern="1200" dirty="0">
                        <a:solidFill>
                          <a:srgbClr val="002060"/>
                        </a:solidFill>
                        <a:latin typeface="Raleway" panose="020B0503030101060003" pitchFamily="34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ea typeface="+mn-ea"/>
                          <a:cs typeface="Arial" panose="020B0604020202020204" pitchFamily="34" charset="0"/>
                        </a:rPr>
                        <a:t>Уральский медико-биологический марафон 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ea typeface="+mn-ea"/>
                          <a:cs typeface="Arial" panose="020B0604020202020204" pitchFamily="34" charset="0"/>
                        </a:rPr>
                        <a:t>«Фактор жизни»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>
                        <a:solidFill>
                          <a:srgbClr val="002060"/>
                        </a:solidFill>
                        <a:latin typeface="Raleway" panose="020B0503030101060003" pitchFamily="34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ea typeface="+mn-ea"/>
                          <a:cs typeface="Arial" panose="020B0604020202020204" pitchFamily="34" charset="0"/>
                        </a:rPr>
                        <a:t>Уральский/Свердловский 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  <a:ea typeface="+mn-ea"/>
                          <a:cs typeface="Arial" panose="020B0604020202020204" pitchFamily="34" charset="0"/>
                        </a:rPr>
                        <a:t>химический турнир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>
                        <a:solidFill>
                          <a:srgbClr val="002060"/>
                        </a:solidFill>
                        <a:latin typeface="Raleway" panose="020B0503030101060003" pitchFamily="34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7849"/>
            <a:ext cx="544613" cy="54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0173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ru-RU" sz="1000" dirty="0" smtClean="0"/>
              <a:t>Порядок и условия поступления в УГМУ 2026/2027</a:t>
            </a:r>
            <a:endParaRPr lang="ru-RU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5029" y="10482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anose="020B0604020202020204" pitchFamily="34" charset="0"/>
              </a:rPr>
              <a:t>ОБЩИЕ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anose="020B0604020202020204" pitchFamily="34" charset="0"/>
              </a:rPr>
              <a:t>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503030101060003" pitchFamily="34" charset="-52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anose="020B0604020202020204" pitchFamily="34" charset="0"/>
              </a:rPr>
              <a:t>ИНДИВИДУАЛЬНЫЕ 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anose="020B0604020202020204" pitchFamily="34" charset="0"/>
              </a:rPr>
              <a:t>ДОСТИЖЕНИЯ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340768"/>
            <a:ext cx="6984776" cy="15841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ОСВОЕНИЕ КУРСА ОБУЧЕНИЯ ПО ДОПОЛНИТЕЛЬНЫМ ОБЩЕОБРАЗОВАТЕЛЬНЫМ ПРОГРАММАМ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4</a:t>
            </a:r>
            <a:r>
              <a:rPr lang="ru-RU" sz="2400" b="1" dirty="0" smtClean="0">
                <a:solidFill>
                  <a:srgbClr val="C00000"/>
                </a:solidFill>
              </a:rPr>
              <a:t> БАЛЛА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3645024"/>
            <a:ext cx="3888432" cy="22322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МЕДИЦИНСКИЙ ПРЕДУНИВЕРСАРИЙ УГМУ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3573016"/>
            <a:ext cx="3888432" cy="23042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МЕДИЦИНСКИЕ КЛАССЫ (классы естественно-научного профиля)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ОБРАЗОВАТЕЛЬНЫХ ОРГАНИЗАЦИЙ СРЕДНЕГО ОБЩЕГО ОБРАЗОВАНИЯ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051720" y="2996952"/>
            <a:ext cx="360040" cy="57606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516216" y="2996952"/>
            <a:ext cx="360040" cy="50405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4624"/>
            <a:ext cx="648072" cy="64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3255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116632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anose="020B0604020202020204" pitchFamily="34" charset="0"/>
              </a:rPr>
              <a:t>ПРАВО  НА 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100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anose="020B0604020202020204" pitchFamily="34" charset="0"/>
              </a:rPr>
              <a:t>БАЛЛОВ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anose="020B0604020202020204" pitchFamily="34" charset="0"/>
              </a:rPr>
              <a:t> 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F1592D58-691A-4F80-AB06-215D7135CD01}"/>
              </a:ext>
            </a:extLst>
          </p:cNvPr>
          <p:cNvGrpSpPr/>
          <p:nvPr/>
        </p:nvGrpSpPr>
        <p:grpSpPr>
          <a:xfrm>
            <a:off x="5292085" y="6165304"/>
            <a:ext cx="271429" cy="271429"/>
            <a:chOff x="-591461" y="2369995"/>
            <a:chExt cx="271429" cy="271429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3861ABE0-2039-450A-BCE2-9D065AE89B24}"/>
                </a:ext>
              </a:extLst>
            </p:cNvPr>
            <p:cNvSpPr/>
            <p:nvPr/>
          </p:nvSpPr>
          <p:spPr>
            <a:xfrm>
              <a:off x="-591461" y="2369995"/>
              <a:ext cx="271429" cy="2714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3EEE0B6E-A65C-45FB-9DD0-926F97FB8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-540568" y="2420888"/>
              <a:ext cx="202287" cy="162881"/>
            </a:xfrm>
            <a:prstGeom prst="rect">
              <a:avLst/>
            </a:prstGeom>
          </p:spPr>
        </p:pic>
      </p:grpSp>
      <p:sp>
        <p:nvSpPr>
          <p:cNvPr id="9" name="Скругленный прямоугольник 8"/>
          <p:cNvSpPr/>
          <p:nvPr/>
        </p:nvSpPr>
        <p:spPr>
          <a:xfrm>
            <a:off x="2339752" y="980728"/>
            <a:ext cx="4320480" cy="16561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ПОБЕДИТЕЛИ И ПРИЗЕРЫ </a:t>
            </a:r>
            <a:r>
              <a:rPr lang="ru-RU" sz="2400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ОЛИМПИАД ШКОЛЬНИКОВ 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4208" y="3429000"/>
            <a:ext cx="2232248" cy="26642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75</a:t>
            </a:r>
            <a:r>
              <a:rPr lang="ru-RU" b="1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 БАЛЛОВ ЕГЭ </a:t>
            </a:r>
            <a:br>
              <a:rPr lang="ru-RU" b="1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ПО ПРЕДМЕТУ ОЛИМПИАДЫ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19872" y="3356992"/>
            <a:ext cx="2448272" cy="27363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ОЛИМПИАДЫ </a:t>
            </a:r>
            <a:r>
              <a:rPr lang="en-US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I</a:t>
            </a:r>
            <a:r>
              <a:rPr lang="ru-RU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II</a:t>
            </a:r>
            <a:r>
              <a:rPr lang="ru-RU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III</a:t>
            </a:r>
            <a:r>
              <a:rPr lang="ru-RU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 УРОВНЯ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приказ </a:t>
            </a:r>
            <a:r>
              <a:rPr lang="ru-RU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Министерства науки и высшего образования РФ </a:t>
            </a:r>
            <a:r>
              <a:rPr lang="ru-RU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№669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5536" y="3356992"/>
            <a:ext cx="2376264" cy="27363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ПЕРЕЧЕНЬ ОЛИМПИАД ШКОЛЬНИКОВ УТВЕРЖДЕН УНИВЕРСИТЕТОМ</a:t>
            </a: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4499992" y="2708920"/>
            <a:ext cx="216024" cy="57606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940152" y="4581128"/>
            <a:ext cx="432048" cy="21602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>
            <a:off x="2843808" y="4581128"/>
            <a:ext cx="504056" cy="216024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6632"/>
            <a:ext cx="720080" cy="7150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6426566"/>
            <a:ext cx="289585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5329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751984" y="6492875"/>
            <a:ext cx="3392016" cy="365125"/>
          </a:xfrm>
        </p:spPr>
        <p:txBody>
          <a:bodyPr/>
          <a:lstStyle/>
          <a:p>
            <a:r>
              <a:rPr lang="ru-RU" sz="1000" dirty="0" smtClean="0"/>
              <a:t>Порядок и условия поступления в УГМУ 2026/2027</a:t>
            </a:r>
            <a:endParaRPr lang="ru-RU" sz="1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9632" y="1412776"/>
            <a:ext cx="2592288" cy="11521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ЭЛЕКТРОННАЯ ОТМЕТКА</a:t>
            </a:r>
            <a:r>
              <a:rPr lang="ru-RU" sz="2000" dirty="0" smtClean="0">
                <a:solidFill>
                  <a:srgbClr val="C0000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НА ЕПГУ</a:t>
            </a:r>
            <a:endParaRPr lang="ru-RU" sz="2000" b="1" dirty="0">
              <a:solidFill>
                <a:srgbClr val="C0000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  <a:p>
            <a:pPr algn="ctr"/>
            <a:endParaRPr lang="ru-RU" sz="2000" dirty="0">
              <a:solidFill>
                <a:srgbClr val="C0000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79995"/>
            <a:ext cx="50111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/>
              </a:rPr>
              <a:t>СОГЛАСИЕ НА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/>
              </a:rPr>
              <a:t>ЗАЧИСЛЕНИЕ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/>
              </a:rPr>
              <a:t>Для зачисления на бюджет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503030101060003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080" y="1484784"/>
            <a:ext cx="2448272" cy="11521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ПОДАЕТСЯ </a:t>
            </a:r>
            <a:r>
              <a:rPr lang="ru-RU" sz="1600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В ПРИЕМНУЮ КОМИССИЮ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ЛИЧНО</a:t>
            </a:r>
            <a:endParaRPr lang="ru-RU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6" y="3284984"/>
            <a:ext cx="2267744" cy="11521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НАПРАВЛЯЕТСЯ В ПРИЕМНУЮ КОМИССИЮ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ПО ПОЧТЕ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3212976"/>
            <a:ext cx="2606456" cy="27363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ПРЕДСТАВЛЯЕТСЯ</a:t>
            </a:r>
            <a:r>
              <a:rPr lang="ru-RU" sz="2400" b="1" dirty="0" smtClean="0">
                <a:solidFill>
                  <a:srgbClr val="002060"/>
                </a:solidFill>
              </a:rPr>
              <a:t> НЕ ЧАЩЕ ЧЕМ </a:t>
            </a: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1 РАЗ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В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2 ЧАСА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483768" y="2636912"/>
            <a:ext cx="216024" cy="50405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4624"/>
            <a:ext cx="58009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5266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084168" y="6461780"/>
            <a:ext cx="3058741" cy="365125"/>
          </a:xfrm>
        </p:spPr>
        <p:txBody>
          <a:bodyPr/>
          <a:lstStyle/>
          <a:p>
            <a:r>
              <a:rPr lang="ru-RU" sz="1000" dirty="0" smtClean="0"/>
              <a:t>Порядок и условия поступления в УГМУ 2026/2027</a:t>
            </a:r>
            <a:endParaRPr lang="ru-RU" sz="1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864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anose="020B0604020202020204" pitchFamily="34" charset="0"/>
              </a:rPr>
              <a:t>ТРЕБОВАНИЯ,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СВЯЗАННЫЕ С РАБОТОЙ ЕПГУ</a:t>
            </a:r>
            <a:endParaRPr lang="ru-RU" sz="2800" b="1" dirty="0">
              <a:solidFill>
                <a:srgbClr val="C0000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484784"/>
            <a:ext cx="3456384" cy="194421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ПРЕДЕЛЬНАЯ ЧАСТОТА </a:t>
            </a:r>
            <a:r>
              <a:rPr lang="ru-RU" sz="2400" b="1" dirty="0" smtClean="0">
                <a:solidFill>
                  <a:srgbClr val="C00000"/>
                </a:solidFill>
              </a:rPr>
              <a:t>ИЗМЕНЕНИЯ ПРИОРИТЕТОВ </a:t>
            </a:r>
            <a:r>
              <a:rPr lang="ru-RU" sz="2400" b="1" dirty="0" smtClean="0">
                <a:solidFill>
                  <a:srgbClr val="002060"/>
                </a:solidFill>
              </a:rPr>
              <a:t>ЗАЧИСЛЕНИЯ НА ЕПГУ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4005064"/>
            <a:ext cx="3528392" cy="20882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ПРЕДЕЛЬНАЯ ЧАСТОТА ПРОСТАВЛЕНИЯ </a:t>
            </a:r>
            <a:r>
              <a:rPr lang="ru-RU" sz="2400" b="1" dirty="0" smtClean="0">
                <a:solidFill>
                  <a:srgbClr val="C00000"/>
                </a:solidFill>
              </a:rPr>
              <a:t>ОТМЕТКИ О СОГЛАСИИ НА ЗАЧИСЛЕНИЕ</a:t>
            </a:r>
            <a:r>
              <a:rPr lang="ru-RU" sz="2400" b="1" dirty="0" smtClean="0">
                <a:solidFill>
                  <a:srgbClr val="002060"/>
                </a:solidFill>
              </a:rPr>
              <a:t> НА ЕПГУ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4092"/>
            <a:ext cx="725115" cy="72008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860032" y="1412776"/>
            <a:ext cx="3960440" cy="47525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ЧАЩЕ, 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</a:t>
            </a:r>
          </a:p>
          <a:p>
            <a:pPr algn="ctr"/>
            <a:endParaRPr lang="ru-RU" sz="3600" dirty="0"/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   В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067944" y="2348880"/>
            <a:ext cx="720080" cy="2880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139952" y="4869160"/>
            <a:ext cx="648072" cy="29543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610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248400" y="6381328"/>
            <a:ext cx="2895600" cy="365125"/>
          </a:xfrm>
        </p:spPr>
        <p:txBody>
          <a:bodyPr/>
          <a:lstStyle/>
          <a:p>
            <a:r>
              <a:rPr lang="ru-RU" sz="900" dirty="0" smtClean="0"/>
              <a:t>Порядок и условия поступления в УГМУ 2026/2027</a:t>
            </a:r>
            <a:endParaRPr lang="ru-RU" sz="9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616"/>
          <a:stretch/>
        </p:blipFill>
        <p:spPr>
          <a:xfrm>
            <a:off x="1691680" y="116632"/>
            <a:ext cx="5826492" cy="2726084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467544" y="1916832"/>
            <a:ext cx="1440160" cy="7200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t="11381"/>
          <a:stretch/>
        </p:blipFill>
        <p:spPr>
          <a:xfrm>
            <a:off x="1691680" y="2924944"/>
            <a:ext cx="4896544" cy="35010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04248" y="2780928"/>
            <a:ext cx="10801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3699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012160" y="6492875"/>
            <a:ext cx="3320008" cy="365125"/>
          </a:xfrm>
        </p:spPr>
        <p:txBody>
          <a:bodyPr/>
          <a:lstStyle/>
          <a:p>
            <a:r>
              <a:rPr lang="ru-RU" sz="1000" dirty="0" smtClean="0"/>
              <a:t>Порядок и условия поступления в УГМУ 2026/2027</a:t>
            </a:r>
            <a:endParaRPr lang="ru-RU" sz="1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8335815"/>
              </p:ext>
            </p:extLst>
          </p:nvPr>
        </p:nvGraphicFramePr>
        <p:xfrm>
          <a:off x="539552" y="1268760"/>
          <a:ext cx="8112223" cy="4733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90"/>
                <a:gridCol w="2188772"/>
                <a:gridCol w="1808561"/>
              </a:tblGrid>
              <a:tr h="566290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ПРИОРИТЕТНЫЙ ЭТАП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ОСНОВНОЙ ЭТАП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56629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Начало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 приема документов</a:t>
                      </a:r>
                      <a:endParaRPr lang="ru-RU" sz="1600" dirty="0">
                        <a:solidFill>
                          <a:srgbClr val="002060"/>
                        </a:solidFill>
                        <a:latin typeface="Raleway" panose="020B050303010106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20 ИЮНЯ</a:t>
                      </a:r>
                      <a:endParaRPr lang="ru-RU" b="1" dirty="0">
                        <a:solidFill>
                          <a:srgbClr val="002060"/>
                        </a:solidFill>
                        <a:latin typeface="Raleway" panose="020B050303010106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629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Окончание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 приема документов с прохождением вступительных испытаний</a:t>
                      </a:r>
                      <a:endParaRPr lang="ru-RU" sz="1600" dirty="0">
                        <a:solidFill>
                          <a:srgbClr val="002060"/>
                        </a:solidFill>
                        <a:latin typeface="Raleway" panose="020B050303010106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15 ИЮЛЯ</a:t>
                      </a:r>
                      <a:endParaRPr lang="ru-RU" b="1" dirty="0">
                        <a:solidFill>
                          <a:srgbClr val="002060"/>
                        </a:solidFill>
                        <a:latin typeface="Raleway" panose="020B050303010106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629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Вступительные испытания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Raleway" panose="020B050303010106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16 – 25 ИЮЛЯ</a:t>
                      </a:r>
                      <a:endParaRPr lang="ru-RU" b="1" dirty="0">
                        <a:solidFill>
                          <a:srgbClr val="002060"/>
                        </a:solidFill>
                        <a:latin typeface="Raleway" panose="020B050303010106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629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Окончание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 приема документов по результатам ЕГЭ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25 ИЮЛЯ</a:t>
                      </a:r>
                      <a:endParaRPr lang="ru-RU" b="1" dirty="0">
                        <a:solidFill>
                          <a:srgbClr val="002060"/>
                        </a:solidFill>
                        <a:latin typeface="Raleway" panose="020B050303010106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629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Конкурсные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списки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Raleway" panose="020B050303010106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27 ИЮЛЯ</a:t>
                      </a:r>
                      <a:endParaRPr lang="ru-RU" b="1" dirty="0">
                        <a:solidFill>
                          <a:srgbClr val="002060"/>
                        </a:solidFill>
                        <a:latin typeface="Raleway" panose="020B050303010106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0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Представление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Raleway" panose="020B0503030101060003"/>
                        </a:rPr>
                        <a:t>СОГЛАСИЯ НА ЗАЧИСЛЕНИЕ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1 АВГУСТА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Raleway" panose="020B0503030101060003"/>
                        </a:rPr>
                        <a:t>ДО 12:00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  <a:latin typeface="Raleway" panose="020B0503030101060003"/>
                        </a:rPr>
                        <a:t> МСК</a:t>
                      </a:r>
                      <a:endParaRPr lang="ru-RU" sz="1400" dirty="0">
                        <a:solidFill>
                          <a:srgbClr val="C00000"/>
                        </a:solidFill>
                        <a:latin typeface="Raleway" panose="020B050303010106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5 АВГУСТА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Raleway" panose="020B0503030101060003"/>
                        </a:rPr>
                        <a:t>ДО 12:00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  <a:latin typeface="Raleway" panose="020B0503030101060003"/>
                        </a:rPr>
                        <a:t> МСК</a:t>
                      </a:r>
                      <a:endParaRPr lang="ru-RU" sz="1400" dirty="0" smtClean="0">
                        <a:solidFill>
                          <a:srgbClr val="C00000"/>
                        </a:solidFill>
                        <a:latin typeface="Raleway" panose="020B050303010106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629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ЗАЧИСЛЕНИЕ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Raleway" panose="020B050303010106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3 АВГУСТА</a:t>
                      </a:r>
                      <a:endParaRPr lang="ru-RU" b="1" dirty="0">
                        <a:solidFill>
                          <a:srgbClr val="002060"/>
                        </a:solidFill>
                        <a:latin typeface="Raleway" panose="020B050303010106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7 АВГУСТА</a:t>
                      </a:r>
                      <a:endParaRPr lang="ru-RU" b="1" dirty="0">
                        <a:solidFill>
                          <a:srgbClr val="002060"/>
                        </a:solidFill>
                        <a:latin typeface="Raleway" panose="020B050303010106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03648" y="188640"/>
            <a:ext cx="638027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/>
              </a:rPr>
              <a:t>СРОКИ ПРИЕМНОЙ КАМПАНИИ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/>
              </a:rPr>
              <a:t>(бюджет)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503030101060003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670153" cy="6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1197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012160" y="6492875"/>
            <a:ext cx="3320008" cy="365125"/>
          </a:xfrm>
        </p:spPr>
        <p:txBody>
          <a:bodyPr/>
          <a:lstStyle/>
          <a:p>
            <a:r>
              <a:rPr lang="ru-RU" sz="1000" dirty="0" smtClean="0"/>
              <a:t>Порядок и условия поступления в УГМУ 2026/2027</a:t>
            </a:r>
            <a:endParaRPr lang="ru-RU" sz="1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8595919"/>
              </p:ext>
            </p:extLst>
          </p:nvPr>
        </p:nvGraphicFramePr>
        <p:xfrm>
          <a:off x="539552" y="1268760"/>
          <a:ext cx="8112223" cy="4904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90"/>
                <a:gridCol w="3997333"/>
              </a:tblGrid>
              <a:tr h="56629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ЭТАП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ДАТА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56629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Начало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 приема документов</a:t>
                      </a:r>
                      <a:endParaRPr lang="ru-RU" sz="1600" dirty="0">
                        <a:solidFill>
                          <a:srgbClr val="002060"/>
                        </a:solidFill>
                        <a:latin typeface="Raleway" panose="020B050303010106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20 ИЮНЯ</a:t>
                      </a:r>
                      <a:endParaRPr lang="ru-RU" b="1" dirty="0">
                        <a:solidFill>
                          <a:srgbClr val="002060"/>
                        </a:solidFill>
                        <a:latin typeface="Raleway" panose="020B050303010106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629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Окончание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 приема документов с прохождением вступительных испытаний</a:t>
                      </a:r>
                      <a:endParaRPr lang="ru-RU" sz="1600" dirty="0">
                        <a:solidFill>
                          <a:srgbClr val="002060"/>
                        </a:solidFill>
                        <a:latin typeface="Raleway" panose="020B050303010106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10 АВГУСТА</a:t>
                      </a:r>
                      <a:endParaRPr lang="ru-RU" b="1" dirty="0">
                        <a:solidFill>
                          <a:srgbClr val="002060"/>
                        </a:solidFill>
                        <a:latin typeface="Raleway" panose="020B050303010106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629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Вступительные испытания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Raleway" panose="020B050303010106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16 ИЮЛЯ – 15 АВГУСТА</a:t>
                      </a:r>
                      <a:endParaRPr lang="ru-RU" b="1" dirty="0">
                        <a:solidFill>
                          <a:srgbClr val="002060"/>
                        </a:solidFill>
                        <a:latin typeface="Raleway" panose="020B050303010106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629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Окончание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 приема документов по результатам ЕГЭ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18 АВГУСТА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Raleway" panose="020B0503030101060003"/>
                        </a:rPr>
                        <a:t>ДО 12:00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  <a:latin typeface="Raleway" panose="020B0503030101060003"/>
                        </a:rPr>
                        <a:t> МСК</a:t>
                      </a:r>
                      <a:endParaRPr lang="ru-RU" sz="1400" dirty="0" smtClean="0">
                        <a:solidFill>
                          <a:srgbClr val="C00000"/>
                        </a:solidFill>
                        <a:latin typeface="Raleway" panose="020B050303010106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629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Конкурсные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списки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Raleway" panose="020B050303010106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ДО ЗАЧИСЛЕНИЯ</a:t>
                      </a:r>
                      <a:endParaRPr lang="ru-RU" b="1" dirty="0">
                        <a:solidFill>
                          <a:srgbClr val="002060"/>
                        </a:solidFill>
                        <a:latin typeface="Raleway" panose="020B050303010106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0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Представление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ДОГОВОРА И ОПЛАТЫ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19 АВГУСТА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Raleway" panose="020B0503030101060003"/>
                        </a:rPr>
                        <a:t>ДО 12:00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  <a:latin typeface="Raleway" panose="020B0503030101060003"/>
                        </a:rPr>
                        <a:t> МСК</a:t>
                      </a:r>
                      <a:endParaRPr lang="ru-RU" sz="1400" dirty="0" smtClean="0">
                        <a:solidFill>
                          <a:srgbClr val="C00000"/>
                        </a:solidFill>
                        <a:latin typeface="Raleway" panose="020B050303010106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629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ЗАЧИСЛЕНИЕ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Raleway" panose="020B050303010106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Raleway" panose="020B0503030101060003"/>
                        </a:rPr>
                        <a:t>20 АВГУСТА</a:t>
                      </a:r>
                      <a:endParaRPr lang="ru-RU" b="1" dirty="0">
                        <a:solidFill>
                          <a:srgbClr val="002060"/>
                        </a:solidFill>
                        <a:latin typeface="Raleway" panose="020B050303010106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79712" y="188640"/>
            <a:ext cx="520206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/>
              </a:rPr>
              <a:t>СРОКИ ПРИЕМНОЙ КАМПАНИИ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/>
              </a:rPr>
              <a:t>(контракт)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503030101060003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670153" cy="6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7966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B3A1E0E7-F756-4978-8B9A-424E34F4DE1E}"/>
              </a:ext>
            </a:extLst>
          </p:cNvPr>
          <p:cNvGrpSpPr/>
          <p:nvPr/>
        </p:nvGrpSpPr>
        <p:grpSpPr>
          <a:xfrm flipH="1">
            <a:off x="0" y="0"/>
            <a:ext cx="9144000" cy="6858000"/>
            <a:chOff x="0" y="-12576"/>
            <a:chExt cx="5464696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6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" name="Стрелка: пятиугольник 9">
              <a:extLst>
                <a:ext uri="{FF2B5EF4-FFF2-40B4-BE49-F238E27FC236}">
                  <a16:creationId xmlns:a16="http://schemas.microsoft.com/office/drawing/2014/main" xmlns="" id="{C7594191-03A5-4351-824A-860DE4172715}"/>
                </a:ext>
              </a:extLst>
            </p:cNvPr>
            <p:cNvSpPr/>
            <p:nvPr/>
          </p:nvSpPr>
          <p:spPr>
            <a:xfrm>
              <a:off x="395536" y="-12576"/>
              <a:ext cx="4637112" cy="6858000"/>
            </a:xfrm>
            <a:custGeom>
              <a:avLst/>
              <a:gdLst>
                <a:gd name="connsiteX0" fmla="*/ 0 w 7164288"/>
                <a:gd name="connsiteY0" fmla="*/ 0 h 6858000"/>
                <a:gd name="connsiteX1" fmla="*/ 3735288 w 7164288"/>
                <a:gd name="connsiteY1" fmla="*/ 0 h 6858000"/>
                <a:gd name="connsiteX2" fmla="*/ 7164288 w 7164288"/>
                <a:gd name="connsiteY2" fmla="*/ 3429000 h 6858000"/>
                <a:gd name="connsiteX3" fmla="*/ 3735288 w 7164288"/>
                <a:gd name="connsiteY3" fmla="*/ 6858000 h 6858000"/>
                <a:gd name="connsiteX4" fmla="*/ 0 w 7164288"/>
                <a:gd name="connsiteY4" fmla="*/ 6858000 h 6858000"/>
                <a:gd name="connsiteX5" fmla="*/ 0 w 7164288"/>
                <a:gd name="connsiteY5" fmla="*/ 0 h 6858000"/>
                <a:gd name="connsiteX0" fmla="*/ 0 w 5567717"/>
                <a:gd name="connsiteY0" fmla="*/ 0 h 6858000"/>
                <a:gd name="connsiteX1" fmla="*/ 3735288 w 5567717"/>
                <a:gd name="connsiteY1" fmla="*/ 0 h 6858000"/>
                <a:gd name="connsiteX2" fmla="*/ 5567717 w 5567717"/>
                <a:gd name="connsiteY2" fmla="*/ 3312886 h 6858000"/>
                <a:gd name="connsiteX3" fmla="*/ 3735288 w 5567717"/>
                <a:gd name="connsiteY3" fmla="*/ 6858000 h 6858000"/>
                <a:gd name="connsiteX4" fmla="*/ 0 w 5567717"/>
                <a:gd name="connsiteY4" fmla="*/ 6858000 h 6858000"/>
                <a:gd name="connsiteX5" fmla="*/ 0 w 5567717"/>
                <a:gd name="connsiteY5" fmla="*/ 0 h 6858000"/>
                <a:gd name="connsiteX0" fmla="*/ 0 w 5538688"/>
                <a:gd name="connsiteY0" fmla="*/ 0 h 6858000"/>
                <a:gd name="connsiteX1" fmla="*/ 3735288 w 5538688"/>
                <a:gd name="connsiteY1" fmla="*/ 0 h 6858000"/>
                <a:gd name="connsiteX2" fmla="*/ 5538688 w 5538688"/>
                <a:gd name="connsiteY2" fmla="*/ 3443515 h 6858000"/>
                <a:gd name="connsiteX3" fmla="*/ 3735288 w 5538688"/>
                <a:gd name="connsiteY3" fmla="*/ 6858000 h 6858000"/>
                <a:gd name="connsiteX4" fmla="*/ 0 w 5538688"/>
                <a:gd name="connsiteY4" fmla="*/ 6858000 h 6858000"/>
                <a:gd name="connsiteX5" fmla="*/ 0 w 5538688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38688" h="6858000">
                  <a:moveTo>
                    <a:pt x="0" y="0"/>
                  </a:moveTo>
                  <a:lnTo>
                    <a:pt x="3735288" y="0"/>
                  </a:lnTo>
                  <a:lnTo>
                    <a:pt x="5538688" y="3443515"/>
                  </a:lnTo>
                  <a:lnTo>
                    <a:pt x="373528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: пятиугольник 9">
              <a:extLst>
                <a:ext uri="{FF2B5EF4-FFF2-40B4-BE49-F238E27FC236}">
                  <a16:creationId xmlns:a16="http://schemas.microsoft.com/office/drawing/2014/main" xmlns="" id="{CE8CB9B3-47AE-4509-A31C-8C4518AE27A8}"/>
                </a:ext>
              </a:extLst>
            </p:cNvPr>
            <p:cNvSpPr/>
            <p:nvPr/>
          </p:nvSpPr>
          <p:spPr>
            <a:xfrm>
              <a:off x="827584" y="-12576"/>
              <a:ext cx="4637112" cy="6858000"/>
            </a:xfrm>
            <a:custGeom>
              <a:avLst/>
              <a:gdLst>
                <a:gd name="connsiteX0" fmla="*/ 0 w 7164288"/>
                <a:gd name="connsiteY0" fmla="*/ 0 h 6858000"/>
                <a:gd name="connsiteX1" fmla="*/ 3735288 w 7164288"/>
                <a:gd name="connsiteY1" fmla="*/ 0 h 6858000"/>
                <a:gd name="connsiteX2" fmla="*/ 7164288 w 7164288"/>
                <a:gd name="connsiteY2" fmla="*/ 3429000 h 6858000"/>
                <a:gd name="connsiteX3" fmla="*/ 3735288 w 7164288"/>
                <a:gd name="connsiteY3" fmla="*/ 6858000 h 6858000"/>
                <a:gd name="connsiteX4" fmla="*/ 0 w 7164288"/>
                <a:gd name="connsiteY4" fmla="*/ 6858000 h 6858000"/>
                <a:gd name="connsiteX5" fmla="*/ 0 w 7164288"/>
                <a:gd name="connsiteY5" fmla="*/ 0 h 6858000"/>
                <a:gd name="connsiteX0" fmla="*/ 0 w 5567717"/>
                <a:gd name="connsiteY0" fmla="*/ 0 h 6858000"/>
                <a:gd name="connsiteX1" fmla="*/ 3735288 w 5567717"/>
                <a:gd name="connsiteY1" fmla="*/ 0 h 6858000"/>
                <a:gd name="connsiteX2" fmla="*/ 5567717 w 5567717"/>
                <a:gd name="connsiteY2" fmla="*/ 3312886 h 6858000"/>
                <a:gd name="connsiteX3" fmla="*/ 3735288 w 5567717"/>
                <a:gd name="connsiteY3" fmla="*/ 6858000 h 6858000"/>
                <a:gd name="connsiteX4" fmla="*/ 0 w 5567717"/>
                <a:gd name="connsiteY4" fmla="*/ 6858000 h 6858000"/>
                <a:gd name="connsiteX5" fmla="*/ 0 w 5567717"/>
                <a:gd name="connsiteY5" fmla="*/ 0 h 6858000"/>
                <a:gd name="connsiteX0" fmla="*/ 0 w 5538688"/>
                <a:gd name="connsiteY0" fmla="*/ 0 h 6858000"/>
                <a:gd name="connsiteX1" fmla="*/ 3735288 w 5538688"/>
                <a:gd name="connsiteY1" fmla="*/ 0 h 6858000"/>
                <a:gd name="connsiteX2" fmla="*/ 5538688 w 5538688"/>
                <a:gd name="connsiteY2" fmla="*/ 3443515 h 6858000"/>
                <a:gd name="connsiteX3" fmla="*/ 3735288 w 5538688"/>
                <a:gd name="connsiteY3" fmla="*/ 6858000 h 6858000"/>
                <a:gd name="connsiteX4" fmla="*/ 0 w 5538688"/>
                <a:gd name="connsiteY4" fmla="*/ 6858000 h 6858000"/>
                <a:gd name="connsiteX5" fmla="*/ 0 w 5538688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38688" h="6858000">
                  <a:moveTo>
                    <a:pt x="0" y="0"/>
                  </a:moveTo>
                  <a:lnTo>
                    <a:pt x="3735288" y="0"/>
                  </a:lnTo>
                  <a:lnTo>
                    <a:pt x="5538688" y="3443515"/>
                  </a:lnTo>
                  <a:lnTo>
                    <a:pt x="373528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: пятиугольник 9">
              <a:extLst>
                <a:ext uri="{FF2B5EF4-FFF2-40B4-BE49-F238E27FC236}">
                  <a16:creationId xmlns:a16="http://schemas.microsoft.com/office/drawing/2014/main" xmlns="" id="{9AC7C92E-80B6-469A-925A-269906313425}"/>
                </a:ext>
              </a:extLst>
            </p:cNvPr>
            <p:cNvSpPr/>
            <p:nvPr/>
          </p:nvSpPr>
          <p:spPr>
            <a:xfrm>
              <a:off x="0" y="-12576"/>
              <a:ext cx="4637112" cy="6858000"/>
            </a:xfrm>
            <a:custGeom>
              <a:avLst/>
              <a:gdLst>
                <a:gd name="connsiteX0" fmla="*/ 0 w 7164288"/>
                <a:gd name="connsiteY0" fmla="*/ 0 h 6858000"/>
                <a:gd name="connsiteX1" fmla="*/ 3735288 w 7164288"/>
                <a:gd name="connsiteY1" fmla="*/ 0 h 6858000"/>
                <a:gd name="connsiteX2" fmla="*/ 7164288 w 7164288"/>
                <a:gd name="connsiteY2" fmla="*/ 3429000 h 6858000"/>
                <a:gd name="connsiteX3" fmla="*/ 3735288 w 7164288"/>
                <a:gd name="connsiteY3" fmla="*/ 6858000 h 6858000"/>
                <a:gd name="connsiteX4" fmla="*/ 0 w 7164288"/>
                <a:gd name="connsiteY4" fmla="*/ 6858000 h 6858000"/>
                <a:gd name="connsiteX5" fmla="*/ 0 w 7164288"/>
                <a:gd name="connsiteY5" fmla="*/ 0 h 6858000"/>
                <a:gd name="connsiteX0" fmla="*/ 0 w 5567717"/>
                <a:gd name="connsiteY0" fmla="*/ 0 h 6858000"/>
                <a:gd name="connsiteX1" fmla="*/ 3735288 w 5567717"/>
                <a:gd name="connsiteY1" fmla="*/ 0 h 6858000"/>
                <a:gd name="connsiteX2" fmla="*/ 5567717 w 5567717"/>
                <a:gd name="connsiteY2" fmla="*/ 3312886 h 6858000"/>
                <a:gd name="connsiteX3" fmla="*/ 3735288 w 5567717"/>
                <a:gd name="connsiteY3" fmla="*/ 6858000 h 6858000"/>
                <a:gd name="connsiteX4" fmla="*/ 0 w 5567717"/>
                <a:gd name="connsiteY4" fmla="*/ 6858000 h 6858000"/>
                <a:gd name="connsiteX5" fmla="*/ 0 w 5567717"/>
                <a:gd name="connsiteY5" fmla="*/ 0 h 6858000"/>
                <a:gd name="connsiteX0" fmla="*/ 0 w 5538688"/>
                <a:gd name="connsiteY0" fmla="*/ 0 h 6858000"/>
                <a:gd name="connsiteX1" fmla="*/ 3735288 w 5538688"/>
                <a:gd name="connsiteY1" fmla="*/ 0 h 6858000"/>
                <a:gd name="connsiteX2" fmla="*/ 5538688 w 5538688"/>
                <a:gd name="connsiteY2" fmla="*/ 3443515 h 6858000"/>
                <a:gd name="connsiteX3" fmla="*/ 3735288 w 5538688"/>
                <a:gd name="connsiteY3" fmla="*/ 6858000 h 6858000"/>
                <a:gd name="connsiteX4" fmla="*/ 0 w 5538688"/>
                <a:gd name="connsiteY4" fmla="*/ 6858000 h 6858000"/>
                <a:gd name="connsiteX5" fmla="*/ 0 w 5538688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38688" h="6858000">
                  <a:moveTo>
                    <a:pt x="0" y="0"/>
                  </a:moveTo>
                  <a:lnTo>
                    <a:pt x="3735288" y="0"/>
                  </a:lnTo>
                  <a:lnTo>
                    <a:pt x="5538688" y="3443515"/>
                  </a:lnTo>
                  <a:lnTo>
                    <a:pt x="373528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DCDD69-2B9F-4F65-A6C7-337751D96CA6}"/>
              </a:ext>
            </a:extLst>
          </p:cNvPr>
          <p:cNvSpPr txBox="1"/>
          <p:nvPr/>
        </p:nvSpPr>
        <p:spPr>
          <a:xfrm>
            <a:off x="3815408" y="11663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anose="020B0604020202020204" pitchFamily="34" charset="0"/>
              </a:rPr>
              <a:t>ПРИЕМНАЯ КОМИССИЯ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3CC85CE-FC3D-4753-A605-6195BC8AB3EB}"/>
              </a:ext>
            </a:extLst>
          </p:cNvPr>
          <p:cNvSpPr txBox="1"/>
          <p:nvPr/>
        </p:nvSpPr>
        <p:spPr>
          <a:xfrm>
            <a:off x="1763688" y="148478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г. Екатеринбург, </a:t>
            </a:r>
            <a:br>
              <a:rPr lang="ru-RU" sz="2400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ул. Ключевская, </a:t>
            </a:r>
            <a:r>
              <a:rPr 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17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3D47F7-07A1-49C4-82B4-079A961BADCC}"/>
              </a:ext>
            </a:extLst>
          </p:cNvPr>
          <p:cNvSpPr txBox="1"/>
          <p:nvPr/>
        </p:nvSpPr>
        <p:spPr>
          <a:xfrm>
            <a:off x="1907704" y="4509120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aleway" panose="020B0503030101060003" pitchFamily="34" charset="-52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www.usma.ru</a:t>
            </a:r>
            <a:endParaRPr lang="en-US" sz="1600" b="1" dirty="0">
              <a:solidFill>
                <a:schemeClr val="bg1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bg1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8723F00-19C2-4564-BE0F-6C6DF12253BD}"/>
              </a:ext>
            </a:extLst>
          </p:cNvPr>
          <p:cNvSpPr txBox="1"/>
          <p:nvPr/>
        </p:nvSpPr>
        <p:spPr>
          <a:xfrm>
            <a:off x="971600" y="299695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E-mail</a:t>
            </a:r>
            <a:r>
              <a:rPr lang="ru-RU" sz="2400" b="1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Raleway" panose="020B0503030101060003" pitchFamily="34" charset="-5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priem@usma.ru</a:t>
            </a:r>
            <a:endParaRPr lang="en-US" sz="2400" dirty="0">
              <a:solidFill>
                <a:schemeClr val="bg1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BB7B145-B55C-44AC-847F-2E064F710692}"/>
              </a:ext>
            </a:extLst>
          </p:cNvPr>
          <p:cNvSpPr txBox="1"/>
          <p:nvPr/>
        </p:nvSpPr>
        <p:spPr>
          <a:xfrm>
            <a:off x="251520" y="6165304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#</a:t>
            </a:r>
            <a:r>
              <a:rPr lang="ru-RU" sz="1600" b="1" dirty="0" err="1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ПоступайвУГМУ</a:t>
            </a:r>
            <a:endParaRPr lang="en-US" sz="1600" b="1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5" y="44624"/>
            <a:ext cx="2736304" cy="9725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908720"/>
            <a:ext cx="3957797" cy="548936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</p:spTree>
    <p:extLst>
      <p:ext uri="{BB962C8B-B14F-4D97-AF65-F5344CB8AC3E}">
        <p14:creationId xmlns:p14="http://schemas.microsoft.com/office/powerpoint/2010/main" xmlns="" val="3640173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Порядок и условия поступления в УГМУ 2022/2023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96"/>
          <a:stretch/>
        </p:blipFill>
        <p:spPr>
          <a:xfrm>
            <a:off x="34781" y="646980"/>
            <a:ext cx="9074437" cy="61663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0"/>
            <a:ext cx="8496944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Приемная кампания на 2026-2027 учебный год (Специалитет)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467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Raleway" panose="020B0503030101060003" pitchFamily="34" charset="-52"/>
                <a:cs typeface="Arial" pitchFamily="34" charset="0"/>
              </a:rPr>
              <a:t>КОЛИЧЕСТВО  </a:t>
            </a:r>
            <a:r>
              <a:rPr lang="ru-RU" sz="3200" b="1" i="1" dirty="0">
                <a:solidFill>
                  <a:srgbClr val="C00000"/>
                </a:solidFill>
                <a:latin typeface="Raleway" panose="020B0503030101060003" pitchFamily="34" charset="-52"/>
                <a:cs typeface="Arial" pitchFamily="34" charset="0"/>
              </a:rPr>
              <a:t>БЮДЖЕТНЫХ</a:t>
            </a:r>
            <a:r>
              <a:rPr lang="ru-RU" sz="2800" b="1" dirty="0">
                <a:solidFill>
                  <a:srgbClr val="002060"/>
                </a:solidFill>
                <a:latin typeface="Raleway" panose="020B0503030101060003" pitchFamily="34" charset="-52"/>
                <a:cs typeface="Arial" pitchFamily="34" charset="0"/>
              </a:rPr>
              <a:t>  МЕСТ  ДЛЯ  ПРИЕМА  НА ОБУЧЕНИЕ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2780372"/>
              </p:ext>
            </p:extLst>
          </p:nvPr>
        </p:nvGraphicFramePr>
        <p:xfrm>
          <a:off x="251520" y="1484784"/>
          <a:ext cx="7128792" cy="48919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3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41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6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62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32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52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58098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Специальность</a:t>
                      </a:r>
                    </a:p>
                  </a:txBody>
                  <a:tcPr marL="81558" marR="81558" marT="40779" marB="40779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Всего </a:t>
                      </a:r>
                    </a:p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Raleway" panose="020B0503030101060003" pitchFamily="34" charset="-52"/>
                      </a:endParaRPr>
                    </a:p>
                  </a:txBody>
                  <a:tcPr marL="81558" marR="81558" marT="40779" marB="40779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Контрольные цифры приема (КЦП)</a:t>
                      </a:r>
                    </a:p>
                  </a:txBody>
                  <a:tcPr marL="81558" marR="81558" marT="40779" marB="40779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Raleway" panose="020B0503030101060003" pitchFamily="3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Raleway" panose="020B0503030101060003" pitchFamily="3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Raleway" panose="020B0503030101060003" pitchFamily="34" charset="-52"/>
                      </a:endParaRPr>
                    </a:p>
                  </a:txBody>
                  <a:tcPr marL="81558" marR="81558" marT="40779" marB="40779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4030">
                <a:tc vMerge="1">
                  <a:txBody>
                    <a:bodyPr/>
                    <a:lstStyle/>
                    <a:p>
                      <a:endParaRPr lang="ru-RU" sz="1400" dirty="0">
                        <a:latin typeface="Raleway" panose="020B0503030101060003" pitchFamily="34" charset="-5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Raleway" panose="020B0503030101060003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Целевая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 квота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Raleway" panose="020B0503030101060003" pitchFamily="34" charset="-52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Особая квота</a:t>
                      </a:r>
                    </a:p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Raleway" panose="020B0503030101060003" pitchFamily="34" charset="-52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Отдельная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квота</a:t>
                      </a: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Основные места</a:t>
                      </a: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34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</a:rPr>
                        <a:t>31.05.01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Лечебное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 дело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Raleway" panose="020B0503030101060003" pitchFamily="34" charset="-52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475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48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48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34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</a:rPr>
                        <a:t>31.05.02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Педиатрия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Raleway" panose="020B0503030101060003" pitchFamily="34" charset="-52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78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28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28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34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</a:rPr>
                        <a:t>31.05.03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Стоматология</a:t>
                      </a: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3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3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34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32.05.01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Медико-профилактическое дело</a:t>
                      </a: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71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8</a:t>
                      </a:r>
                    </a:p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8</a:t>
                      </a:r>
                    </a:p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340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33.05.01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Фармация</a:t>
                      </a: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30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3</a:t>
                      </a:r>
                    </a:p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3</a:t>
                      </a:r>
                    </a:p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34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37.05.01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Клиническая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Raleway" panose="020B0503030101060003" pitchFamily="34" charset="-52"/>
                        </a:rPr>
                        <a:t> психология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Raleway" panose="020B0503030101060003" pitchFamily="34" charset="-52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rgbClr val="002060"/>
                        </a:solidFill>
                        <a:latin typeface="Raleway" panose="020B0503030101060003" pitchFamily="34" charset="-52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25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3</a:t>
                      </a:r>
                    </a:p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3</a:t>
                      </a:r>
                    </a:p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9869" marR="69869" marT="34933" marB="34933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F789230-54C0-4D57-95DA-20B8BB6C90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379" t="10454" r="16794"/>
          <a:stretch/>
        </p:blipFill>
        <p:spPr>
          <a:xfrm>
            <a:off x="7164288" y="2852936"/>
            <a:ext cx="2160240" cy="3528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116631"/>
            <a:ext cx="733883" cy="7287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6525344"/>
            <a:ext cx="2895851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150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716016" y="5589240"/>
            <a:ext cx="3384376" cy="11521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СОГЛАСИЕ НА ЗАЧИСЛЕНИЕ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(договор об обучении)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99592" y="5517232"/>
            <a:ext cx="3168352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Военный билет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592" y="4365104"/>
            <a:ext cx="3168352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Фотография </a:t>
            </a:r>
            <a:r>
              <a:rPr lang="ru-RU" sz="2000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(зх4, 4шт)</a:t>
            </a:r>
            <a:endParaRPr lang="ru-RU" sz="200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88024" y="4365104"/>
            <a:ext cx="3168352" cy="100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Документы, подтверждающие категорию особой /отдельной квоты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8024" y="3140968"/>
            <a:ext cx="3168352" cy="100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016" y="2060848"/>
            <a:ext cx="3240360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6016" y="908720"/>
            <a:ext cx="3240360" cy="100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3140968"/>
            <a:ext cx="3168352" cy="100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988840"/>
            <a:ext cx="3168352" cy="100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836712"/>
            <a:ext cx="3168352" cy="100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24738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anose="020B0604020202020204" pitchFamily="34" charset="0"/>
              </a:rPr>
              <a:t>ПЕРЕЧЕНЬ    ДОКУМЕНТОВ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B90BB84F-EEEF-4CC6-9AB8-FDF86541DB64}"/>
              </a:ext>
            </a:extLst>
          </p:cNvPr>
          <p:cNvGrpSpPr/>
          <p:nvPr/>
        </p:nvGrpSpPr>
        <p:grpSpPr>
          <a:xfrm>
            <a:off x="827584" y="908719"/>
            <a:ext cx="7200800" cy="3063245"/>
            <a:chOff x="971600" y="2476781"/>
            <a:chExt cx="7200800" cy="237772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BBE6FF0-78F1-4BCE-A277-E0D5B3CD0635}"/>
                </a:ext>
              </a:extLst>
            </p:cNvPr>
            <p:cNvSpPr txBox="1"/>
            <p:nvPr/>
          </p:nvSpPr>
          <p:spPr>
            <a:xfrm>
              <a:off x="971600" y="2476781"/>
              <a:ext cx="3240360" cy="549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Документ, удостоверяющий личность</a:t>
              </a:r>
              <a:endParaRPr lang="ru-RU" sz="2000" dirty="0">
                <a:solidFill>
                  <a:srgbClr val="00206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6288523D-A2CE-4ED7-B91E-38E6172A3FC1}"/>
                </a:ext>
              </a:extLst>
            </p:cNvPr>
            <p:cNvSpPr txBox="1"/>
            <p:nvPr/>
          </p:nvSpPr>
          <p:spPr>
            <a:xfrm>
              <a:off x="1115616" y="3371075"/>
              <a:ext cx="3060340" cy="549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Заявление о приеме</a:t>
              </a:r>
            </a:p>
            <a:p>
              <a:pPr algn="ctr"/>
              <a:r>
                <a:rPr lang="ru-RU" sz="2000" dirty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СНИЛС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AEBDD83-AE95-421D-A446-3E5F98DC2E29}"/>
                </a:ext>
              </a:extLst>
            </p:cNvPr>
            <p:cNvSpPr txBox="1"/>
            <p:nvPr/>
          </p:nvSpPr>
          <p:spPr>
            <a:xfrm>
              <a:off x="971600" y="4265368"/>
              <a:ext cx="3168352" cy="549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Документ </a:t>
              </a:r>
              <a:endParaRPr lang="ru-RU" sz="2000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endParaRPr>
            </a:p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об </a:t>
              </a:r>
              <a:r>
                <a:rPr lang="ru-RU" sz="2000" dirty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образовании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D152BBA-7102-4071-BE5C-AD4FB5B119A0}"/>
                </a:ext>
              </a:extLst>
            </p:cNvPr>
            <p:cNvSpPr txBox="1"/>
            <p:nvPr/>
          </p:nvSpPr>
          <p:spPr>
            <a:xfrm>
              <a:off x="4788024" y="2476782"/>
              <a:ext cx="3240360" cy="8361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Документы</a:t>
              </a:r>
              <a:r>
                <a:rPr lang="ru-RU" sz="1600" dirty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, подтверждающие индивидуальные достижения </a:t>
              </a:r>
            </a:p>
            <a:p>
              <a:pPr algn="ctr"/>
              <a:r>
                <a:rPr lang="ru-RU" sz="1600" dirty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      и </a:t>
              </a:r>
              <a:r>
                <a:rPr lang="en-US" sz="1600" dirty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/</a:t>
              </a:r>
              <a:r>
                <a:rPr lang="ru-RU" sz="1600" dirty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 или особые права</a:t>
              </a:r>
              <a:endParaRPr lang="ru-RU" sz="1400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B2588F2-F85B-441E-8FE5-6E5825022D0F}"/>
                </a:ext>
              </a:extLst>
            </p:cNvPr>
            <p:cNvSpPr txBox="1"/>
            <p:nvPr/>
          </p:nvSpPr>
          <p:spPr>
            <a:xfrm>
              <a:off x="4644008" y="3426968"/>
              <a:ext cx="3528392" cy="501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Согласие на обработку </a:t>
              </a:r>
              <a:br>
                <a:rPr lang="ru-RU" dirty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</a:br>
              <a:r>
                <a:rPr lang="ru-RU" dirty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персональных данных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32AA38E1-34A9-4DA5-AF5E-26681CDE2B75}"/>
                </a:ext>
              </a:extLst>
            </p:cNvPr>
            <p:cNvSpPr txBox="1"/>
            <p:nvPr/>
          </p:nvSpPr>
          <p:spPr>
            <a:xfrm>
              <a:off x="4932040" y="4209475"/>
              <a:ext cx="3024336" cy="645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C0000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Заявка на целевое обучение </a:t>
              </a:r>
              <a:r>
                <a:rPr lang="ru-RU" sz="1600" dirty="0">
                  <a:solidFill>
                    <a:srgbClr val="002060"/>
                  </a:solidFill>
                  <a:latin typeface="Raleway" panose="020B0503030101060003" pitchFamily="34" charset="-52"/>
                  <a:cs typeface="Arial" panose="020B0604020202020204" pitchFamily="34" charset="0"/>
                </a:rPr>
                <a:t>(для поступающих по квоте целевого приема)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4624"/>
            <a:ext cx="582684" cy="57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081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67744" y="260648"/>
            <a:ext cx="432048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-52"/>
                <a:cs typeface="Arial" panose="020B0604020202020204" pitchFamily="34" charset="0"/>
              </a:rPr>
              <a:t>ПРИЕМ ДОКУМЕНТОВ </a:t>
            </a:r>
          </a:p>
          <a:p>
            <a:pPr algn="ctr"/>
            <a:endParaRPr lang="ru-RU" sz="900" b="1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 </a:t>
            </a:r>
            <a:endParaRPr lang="ru-RU" sz="3200" dirty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B9E722B-64E1-4F2E-8081-FFDCE42D8B45}"/>
              </a:ext>
            </a:extLst>
          </p:cNvPr>
          <p:cNvSpPr txBox="1"/>
          <p:nvPr/>
        </p:nvSpPr>
        <p:spPr>
          <a:xfrm>
            <a:off x="-900608" y="6021288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Приемная комиссия  </a:t>
            </a:r>
            <a:br>
              <a:rPr lang="ru-RU" sz="1400" b="1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Пн. – Пт. </a:t>
            </a:r>
            <a:r>
              <a:rPr lang="ru-RU" sz="1400" b="1" dirty="0">
                <a:solidFill>
                  <a:srgbClr val="002060"/>
                </a:solidFill>
                <a:cs typeface="Arial" panose="020B0604020202020204" pitchFamily="34" charset="0"/>
              </a:rPr>
              <a:t>9:00 – 15:00</a:t>
            </a:r>
            <a:r>
              <a:rPr lang="ru-RU" sz="1400" b="1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, </a:t>
            </a:r>
            <a:br>
              <a:rPr lang="ru-RU" sz="1400" b="1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Сб. </a:t>
            </a:r>
            <a:r>
              <a:rPr lang="ru-RU" sz="1400" b="1" dirty="0">
                <a:solidFill>
                  <a:srgbClr val="002060"/>
                </a:solidFill>
                <a:cs typeface="Arial" panose="020B0604020202020204" pitchFamily="34" charset="0"/>
              </a:rPr>
              <a:t>09:00 – 13.00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340768"/>
            <a:ext cx="3456384" cy="16561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В ЭЛЕКТРОННОМ ВИДЕ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 ЧЕРЕЗ </a:t>
            </a:r>
            <a:r>
              <a:rPr lang="ru-RU" sz="2000" b="1" i="1" dirty="0" smtClean="0">
                <a:solidFill>
                  <a:srgbClr val="C0000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ЕПГУ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0032" y="1388853"/>
            <a:ext cx="3528392" cy="160809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dirty="0" smtClean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ЛИЧНО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г</a:t>
            </a:r>
            <a:r>
              <a:rPr lang="ru-RU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. Екатеринбург, ул. Ключевская, </a:t>
            </a:r>
            <a:r>
              <a:rPr lang="ru-RU" dirty="0" smtClean="0">
                <a:solidFill>
                  <a:srgbClr val="002060"/>
                </a:solidFill>
                <a:cs typeface="Arial" panose="020B0604020202020204" pitchFamily="34" charset="0"/>
              </a:rPr>
              <a:t>17</a:t>
            </a:r>
            <a:endParaRPr lang="ru-RU" dirty="0" smtClean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3717032"/>
            <a:ext cx="3600400" cy="201622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ЧЕРЕЗ ОПЕРАТОРОВ ПОЧТОВОЙ СВЯЗИ</a:t>
            </a:r>
          </a:p>
          <a:p>
            <a:pPr algn="ctr"/>
            <a:endParaRPr lang="ru-RU" sz="1000" dirty="0" smtClean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cs typeface="Arial" panose="020B0604020202020204" pitchFamily="34" charset="0"/>
              </a:rPr>
              <a:t>620028,</a:t>
            </a:r>
            <a:r>
              <a:rPr lang="ru-RU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Екатеринбург </a:t>
            </a:r>
            <a:r>
              <a:rPr lang="ru-RU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ул. Репина, </a:t>
            </a:r>
            <a:r>
              <a:rPr lang="ru-RU" dirty="0">
                <a:solidFill>
                  <a:srgbClr val="002060"/>
                </a:solidFill>
                <a:cs typeface="Arial" panose="020B0604020202020204" pitchFamily="34" charset="0"/>
              </a:rPr>
              <a:t>3</a:t>
            </a:r>
            <a:r>
              <a:rPr lang="ru-RU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 Общий отдел  </a:t>
            </a:r>
            <a:endParaRPr lang="ru-RU" b="1" dirty="0" smtClean="0">
              <a:solidFill>
                <a:srgbClr val="002060"/>
              </a:solidFill>
              <a:latin typeface="Raleway" panose="020B0503030101060003" pitchFamily="34" charset="-52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для</a:t>
            </a:r>
            <a:r>
              <a:rPr lang="ru-RU" dirty="0" smtClean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Raleway" panose="020B0503030101060003" pitchFamily="34" charset="-52"/>
                <a:cs typeface="Arial" panose="020B0604020202020204" pitchFamily="34" charset="0"/>
              </a:rPr>
              <a:t>Приемной комиссии</a:t>
            </a:r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648072" cy="643572"/>
          </a:xfrm>
          <a:prstGeom prst="rect">
            <a:avLst/>
          </a:prstGeom>
        </p:spPr>
      </p:pic>
      <p:sp>
        <p:nvSpPr>
          <p:cNvPr id="4" name="5-конечная звезда 3"/>
          <p:cNvSpPr/>
          <p:nvPr/>
        </p:nvSpPr>
        <p:spPr>
          <a:xfrm>
            <a:off x="4283968" y="2852936"/>
            <a:ext cx="576064" cy="576064"/>
          </a:xfrm>
          <a:prstGeom prst="star5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6414373"/>
            <a:ext cx="2895851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491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300192" y="6470406"/>
            <a:ext cx="2895600" cy="365125"/>
          </a:xfrm>
        </p:spPr>
        <p:txBody>
          <a:bodyPr/>
          <a:lstStyle/>
          <a:p>
            <a:r>
              <a:rPr lang="ru-RU" sz="1100" dirty="0" smtClean="0"/>
              <a:t>Порядок и условия поступления в УГМУ 2026/2027</a:t>
            </a:r>
            <a:endParaRPr lang="ru-RU" sz="1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16632"/>
            <a:ext cx="8928484" cy="6070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Aft>
                <a:spcPts val="3600"/>
              </a:spcAft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/>
                <a:ea typeface="Times New Roman" panose="02020603050405020304" pitchFamily="18" charset="0"/>
                <a:cs typeface="Times New Roman" panose="02020603050405020304" pitchFamily="18" charset="0"/>
              </a:rPr>
              <a:t>Можно подать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документы:</a:t>
            </a:r>
          </a:p>
          <a:p>
            <a:pPr algn="ctr">
              <a:lnSpc>
                <a:spcPts val="2100"/>
              </a:lnSpc>
              <a:spcAft>
                <a:spcPts val="3600"/>
              </a:spcAft>
            </a:pP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503030101060003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6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Raleway" panose="020B0503030101060003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вузов - </a:t>
            </a:r>
            <a:r>
              <a:rPr lang="ru-RU" sz="2800" b="1" dirty="0">
                <a:solidFill>
                  <a:srgbClr val="C00000"/>
                </a:solidFill>
                <a:latin typeface="Raleway" panose="020B0503030101060003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800" b="1" dirty="0" smtClean="0">
                <a:solidFill>
                  <a:srgbClr val="C00000"/>
                </a:solidFill>
                <a:latin typeface="Raleway" panose="020B0503030101060003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2100"/>
              </a:lnSpc>
              <a:spcAft>
                <a:spcPts val="3600"/>
              </a:spcAft>
            </a:pPr>
            <a:r>
              <a:rPr lang="ru-RU" sz="2800" b="1" dirty="0">
                <a:solidFill>
                  <a:srgbClr val="C00000"/>
                </a:solidFill>
                <a:latin typeface="Raleway" panose="020B0503030101060003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Raleway" panose="020B0503030101060003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Raleway" panose="020B0503030101060003"/>
                <a:ea typeface="Times New Roman" panose="02020603050405020304" pitchFamily="18" charset="0"/>
                <a:cs typeface="Times New Roman" panose="02020603050405020304" pitchFamily="18" charset="0"/>
              </a:rPr>
              <a:t>(вне зависимости от способа подачи</a:t>
            </a:r>
            <a:r>
              <a:rPr lang="ru-RU" sz="2000" b="1" dirty="0" smtClean="0">
                <a:solidFill>
                  <a:srgbClr val="002060"/>
                </a:solidFill>
                <a:latin typeface="Raleway" panose="020B0503030101060003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 smtClean="0">
              <a:solidFill>
                <a:srgbClr val="002060"/>
              </a:solidFill>
              <a:latin typeface="Raleway" panose="020B0503030101060003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6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Raleway" panose="020B0503030101060003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специальностей -</a:t>
            </a:r>
            <a:r>
              <a:rPr lang="ru-RU" sz="2800" b="1" dirty="0" smtClean="0">
                <a:solidFill>
                  <a:srgbClr val="333333"/>
                </a:solidFill>
                <a:latin typeface="Raleway" panose="020B0503030101060003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Raleway" panose="020B0503030101060003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 smtClean="0">
                <a:solidFill>
                  <a:srgbClr val="FF0000"/>
                </a:solidFill>
                <a:latin typeface="Raleway" panose="020B0503030101060003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2100"/>
              </a:lnSpc>
              <a:spcAft>
                <a:spcPts val="3600"/>
              </a:spcAft>
            </a:pPr>
            <a:r>
              <a:rPr lang="ru-RU" sz="2800" b="1" dirty="0">
                <a:solidFill>
                  <a:srgbClr val="FF0000"/>
                </a:solidFill>
                <a:latin typeface="Raleway" panose="020B0503030101060003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Raleway" panose="020B0503030101060003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Raleway" panose="020B0503030101060003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Raleway" panose="020B0503030101060003"/>
                <a:ea typeface="Times New Roman" panose="02020603050405020304" pitchFamily="18" charset="0"/>
                <a:cs typeface="Times New Roman" panose="02020603050405020304" pitchFamily="18" charset="0"/>
              </a:rPr>
              <a:t>каждом</a:t>
            </a:r>
            <a:r>
              <a:rPr lang="ru-RU" sz="2400" b="1" dirty="0">
                <a:solidFill>
                  <a:srgbClr val="333333"/>
                </a:solidFill>
                <a:latin typeface="Raleway" panose="020B0503030101060003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Raleway" panose="020B0503030101060003"/>
                <a:ea typeface="Times New Roman" panose="02020603050405020304" pitchFamily="18" charset="0"/>
                <a:cs typeface="Times New Roman" panose="02020603050405020304" pitchFamily="18" charset="0"/>
              </a:rPr>
              <a:t>вузе</a:t>
            </a:r>
            <a:endParaRPr lang="ru-RU" sz="2400" b="1" dirty="0">
              <a:solidFill>
                <a:srgbClr val="333333"/>
              </a:solidFill>
              <a:latin typeface="Raleway" panose="020B0503030101060003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100"/>
              </a:lnSpc>
              <a:spcAft>
                <a:spcPts val="18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Raleway" panose="020B0503030101060003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solidFill>
                  <a:srgbClr val="C00000"/>
                </a:solidFill>
                <a:latin typeface="Raleway" panose="020B0503030101060003"/>
                <a:ea typeface="Times New Roman" panose="02020603050405020304" pitchFamily="18" charset="0"/>
                <a:cs typeface="Times New Roman" panose="02020603050405020304" pitchFamily="18" charset="0"/>
              </a:rPr>
              <a:t>поступлении можно подать 2 заявления</a:t>
            </a:r>
            <a:endParaRPr lang="ru-RU" sz="1400" dirty="0">
              <a:solidFill>
                <a:srgbClr val="C00000"/>
              </a:solidFill>
              <a:latin typeface="Raleway" panose="020B050303010106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100"/>
              </a:lnSpc>
              <a:spcAft>
                <a:spcPts val="18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Raleway" panose="020B0503030101060003"/>
                <a:ea typeface="Times New Roman" panose="02020603050405020304" pitchFamily="18" charset="0"/>
                <a:cs typeface="Times New Roman" panose="02020603050405020304" pitchFamily="18" charset="0"/>
              </a:rPr>
              <a:t>Одно -  </a:t>
            </a:r>
            <a:r>
              <a:rPr lang="ru-RU" sz="2000" b="1" dirty="0">
                <a:solidFill>
                  <a:srgbClr val="002060"/>
                </a:solidFill>
                <a:latin typeface="Raleway" panose="020B0503030101060003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rgbClr val="002060"/>
                </a:solidFill>
                <a:latin typeface="Raleway" panose="020B0503030101060003"/>
                <a:ea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</a:p>
          <a:p>
            <a:pPr algn="ctr">
              <a:lnSpc>
                <a:spcPts val="2100"/>
              </a:lnSpc>
              <a:spcAft>
                <a:spcPts val="18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Raleway" panose="020B0503030101060003"/>
                <a:ea typeface="Times New Roman" panose="02020603050405020304" pitchFamily="18" charset="0"/>
                <a:cs typeface="Times New Roman" panose="02020603050405020304" pitchFamily="18" charset="0"/>
              </a:rPr>
              <a:t>Одно - </a:t>
            </a:r>
            <a:r>
              <a:rPr lang="ru-RU" sz="2000" b="1" dirty="0">
                <a:solidFill>
                  <a:srgbClr val="002060"/>
                </a:solidFill>
                <a:latin typeface="Raleway" panose="020B0503030101060003"/>
                <a:ea typeface="Times New Roman" panose="02020603050405020304" pitchFamily="18" charset="0"/>
                <a:cs typeface="Times New Roman" panose="02020603050405020304" pitchFamily="18" charset="0"/>
              </a:rPr>
              <a:t>на платное </a:t>
            </a:r>
            <a:r>
              <a:rPr lang="ru-RU" sz="2000" b="1" dirty="0" smtClean="0">
                <a:solidFill>
                  <a:srgbClr val="002060"/>
                </a:solidFill>
                <a:latin typeface="Raleway" panose="020B0503030101060003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endParaRPr lang="ru-RU" sz="1600" b="1" dirty="0">
              <a:solidFill>
                <a:srgbClr val="002060"/>
              </a:solidFill>
              <a:effectLst/>
              <a:latin typeface="Raleway" panose="020B05030301010600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5102"/>
            <a:ext cx="579324" cy="57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9157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300192" y="6492875"/>
            <a:ext cx="3050391" cy="365125"/>
          </a:xfrm>
        </p:spPr>
        <p:txBody>
          <a:bodyPr/>
          <a:lstStyle/>
          <a:p>
            <a:r>
              <a:rPr lang="ru-RU" sz="1000" dirty="0" smtClean="0"/>
              <a:t>Порядок и условия поступления в УГМУ 2026/2027</a:t>
            </a:r>
            <a:endParaRPr lang="ru-RU" sz="1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4624"/>
            <a:ext cx="8892480" cy="717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Приоритеты зачисления в вузы: что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Приоритеты зачисления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это порядковые номера (1, 2, 3 и т. д.),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заявлении о приеме в вуз напротив каждой специальности и каждого условия поступления. Приоритеты обозначают </a:t>
            </a:r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степень желания абитуриента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быть зачисленным по каждому условию поступления. 1 — самый высокий приоритет (самое высокое желание поступить), 2 — ниже, 3 — ещё ниже и так далее.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b="1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указывать приоритеты зачисления в 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вузы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sz="1400" b="1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каждом вузе можно выбрать до 5 специальностей и указать разные приоритеты по ним для каждого университета. </a:t>
            </a:r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одном вузе вы поставите первый приоритет для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специальности «Педиатрия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а в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другом поставите цифру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напротив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специальности «Лечебное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дело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sz="1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Приоритеты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указываются отдельно для бюджета и платных мест. 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заявлениях могут быть указаны одинаковые специальности, но приоритеты зачисления для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бюджета и контракта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напротив каждой специальности могут отличаться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400" dirty="0" smtClean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AutoNum type="arabicPeriod" startAt="3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заявлении на бюджет можно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указать два приоритета — приоритет целевой квоты и приоритет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иных мест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планируете поступать по целевой квоте на какую-либо специальность, то должны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 для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себя номер приоритета для этого варианта. </a:t>
            </a: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Если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вас есть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поступать БВИ,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категории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особой или отдельной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квот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участвуете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общем конкурсе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то для всех этих вариантов указываете один приоритет. </a:t>
            </a: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Он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называется «приоритет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иных мест».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576064" cy="5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08825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">
  <a:themeElements>
    <a:clrScheme name="тема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58B6C0"/>
      </a:accent2>
      <a:accent3>
        <a:srgbClr val="75BDA7"/>
      </a:accent3>
      <a:accent4>
        <a:srgbClr val="7A8C8E"/>
      </a:accent4>
      <a:accent5>
        <a:srgbClr val="F5AE45"/>
      </a:accent5>
      <a:accent6>
        <a:srgbClr val="C72525"/>
      </a:accent6>
      <a:hlink>
        <a:srgbClr val="0070C0"/>
      </a:hlink>
      <a:folHlink>
        <a:srgbClr val="7E95DE"/>
      </a:folHlink>
    </a:clrScheme>
    <a:fontScheme name="Theme">
      <a:majorFont>
        <a:latin typeface="Open Sans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" id="{4C1CD049-619D-4FC7-8081-DB98CEA5F37C}" vid="{978749C1-5C0A-4F49-82B8-CF4C41E4670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2943</TotalTime>
  <Words>1236</Words>
  <Application>Microsoft Office PowerPoint</Application>
  <PresentationFormat>Экран (4:3)</PresentationFormat>
  <Paragraphs>476</Paragraphs>
  <Slides>32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Маклакова Ирина Юрьевна</dc:creator>
  <cp:lastModifiedBy>Худяков Алексей Геннадьевич</cp:lastModifiedBy>
  <cp:revision>298</cp:revision>
  <cp:lastPrinted>2022-03-22T04:49:34Z</cp:lastPrinted>
  <dcterms:created xsi:type="dcterms:W3CDTF">2022-03-20T07:24:55Z</dcterms:created>
  <dcterms:modified xsi:type="dcterms:W3CDTF">2026-02-26T10:42:43Z</dcterms:modified>
</cp:coreProperties>
</file>