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97675" cy="9929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ECCBE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23" d="100"/>
          <a:sy n="123" d="100"/>
        </p:scale>
        <p:origin x="-72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33A4B-EF7D-45CA-A945-D1594A95190A}" type="datetimeFigureOut">
              <a:rPr lang="ru-RU" smtClean="0"/>
              <a:t>09.12.2024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D184C-08D4-4339-A1DF-867EAA2A62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8656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33A4B-EF7D-45CA-A945-D1594A95190A}" type="datetimeFigureOut">
              <a:rPr lang="ru-RU" smtClean="0"/>
              <a:t>09.12.2024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D184C-08D4-4339-A1DF-867EAA2A62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135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33A4B-EF7D-45CA-A945-D1594A95190A}" type="datetimeFigureOut">
              <a:rPr lang="ru-RU" smtClean="0"/>
              <a:t>09.12.2024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D184C-08D4-4339-A1DF-867EAA2A62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1541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33A4B-EF7D-45CA-A945-D1594A95190A}" type="datetimeFigureOut">
              <a:rPr lang="ru-RU" smtClean="0"/>
              <a:t>09.12.2024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D184C-08D4-4339-A1DF-867EAA2A62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8242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33A4B-EF7D-45CA-A945-D1594A95190A}" type="datetimeFigureOut">
              <a:rPr lang="ru-RU" smtClean="0"/>
              <a:t>09.12.2024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D184C-08D4-4339-A1DF-867EAA2A62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111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33A4B-EF7D-45CA-A945-D1594A95190A}" type="datetimeFigureOut">
              <a:rPr lang="ru-RU" smtClean="0"/>
              <a:t>09.12.2024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D184C-08D4-4339-A1DF-867EAA2A62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6863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33A4B-EF7D-45CA-A945-D1594A95190A}" type="datetimeFigureOut">
              <a:rPr lang="ru-RU" smtClean="0"/>
              <a:t>09.12.2024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D184C-08D4-4339-A1DF-867EAA2A62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1706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33A4B-EF7D-45CA-A945-D1594A95190A}" type="datetimeFigureOut">
              <a:rPr lang="ru-RU" smtClean="0"/>
              <a:t>09.12.2024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D184C-08D4-4339-A1DF-867EAA2A62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1829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33A4B-EF7D-45CA-A945-D1594A95190A}" type="datetimeFigureOut">
              <a:rPr lang="ru-RU" smtClean="0"/>
              <a:t>09.12.2024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D184C-08D4-4339-A1DF-867EAA2A62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7589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33A4B-EF7D-45CA-A945-D1594A95190A}" type="datetimeFigureOut">
              <a:rPr lang="ru-RU" smtClean="0"/>
              <a:t>09.12.2024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D184C-08D4-4339-A1DF-867EAA2A62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54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33A4B-EF7D-45CA-A945-D1594A95190A}" type="datetimeFigureOut">
              <a:rPr lang="ru-RU" smtClean="0"/>
              <a:t>09.12.2024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D184C-08D4-4339-A1DF-867EAA2A62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1093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533A4B-EF7D-45CA-A945-D1594A95190A}" type="datetimeFigureOut">
              <a:rPr lang="ru-RU" smtClean="0"/>
              <a:t>09.12.2024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D184C-08D4-4339-A1DF-867EAA2A62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8907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Фон Презентации Медицина Изображения – скачать бесплатно на Freepi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912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199507" y="196092"/>
            <a:ext cx="11812384" cy="53465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100" b="1" dirty="0" smtClean="0">
                <a:solidFill>
                  <a:srgbClr val="0000FF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Министерство здравоохранения Свердловской области </a:t>
            </a:r>
            <a:endParaRPr lang="ru-RU" sz="3100" b="1" dirty="0">
              <a:solidFill>
                <a:srgbClr val="0000FF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640592"/>
            <a:ext cx="12191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Профилактика коррупции в благотворительной деятельности</a:t>
            </a:r>
          </a:p>
        </p:txBody>
      </p:sp>
      <p:sp>
        <p:nvSpPr>
          <p:cNvPr id="8" name="Капля 7"/>
          <p:cNvSpPr/>
          <p:nvPr/>
        </p:nvSpPr>
        <p:spPr>
          <a:xfrm>
            <a:off x="223114" y="2284212"/>
            <a:ext cx="2818014" cy="2100101"/>
          </a:xfrm>
          <a:prstGeom prst="teardrop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394289" y="2374033"/>
            <a:ext cx="254279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Граждане </a:t>
            </a:r>
            <a:endParaRPr lang="ru-RU" sz="1200" b="1" dirty="0" smtClean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algn="ctr"/>
            <a:r>
              <a:rPr lang="ru-RU" sz="1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 </a:t>
            </a:r>
            <a:r>
              <a:rPr lang="ru-RU" sz="12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юридические лица вправе беспрепятственно и свободно осуществлять благотворительную и добровольческую (волонтерскую) деятельность на основе добровольности и свободы выбора ее целей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38637" y="2163120"/>
            <a:ext cx="493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1</a:t>
            </a:r>
          </a:p>
        </p:txBody>
      </p:sp>
      <p:sp>
        <p:nvSpPr>
          <p:cNvPr id="16" name="Капля 15"/>
          <p:cNvSpPr/>
          <p:nvPr/>
        </p:nvSpPr>
        <p:spPr>
          <a:xfrm>
            <a:off x="139985" y="4542424"/>
            <a:ext cx="2901143" cy="2302092"/>
          </a:xfrm>
          <a:prstGeom prst="teardrop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2474765" y="4384313"/>
            <a:ext cx="493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2</a:t>
            </a:r>
            <a:endParaRPr lang="ru-RU" sz="4000" b="1" dirty="0" smtClean="0">
              <a:solidFill>
                <a:srgbClr val="FF0000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50149" y="4612161"/>
            <a:ext cx="265531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Благотворительные пожертвования </a:t>
            </a:r>
            <a:r>
              <a:rPr lang="ru-RU" sz="12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 форме безвозмездной передачи </a:t>
            </a:r>
            <a:r>
              <a:rPr lang="ru-RU" sz="1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движимого и недвижимого имущества осуществляются </a:t>
            </a:r>
            <a:r>
              <a:rPr lang="ru-RU" sz="12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только при наличии </a:t>
            </a:r>
            <a:r>
              <a:rPr lang="ru-RU" sz="1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договора в письменной форме и документов, </a:t>
            </a:r>
            <a:r>
              <a:rPr lang="ru-RU" sz="12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необходимых </a:t>
            </a:r>
            <a:r>
              <a:rPr lang="ru-RU" sz="1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для их постановки на </a:t>
            </a:r>
            <a:r>
              <a:rPr lang="ru-RU" sz="12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бухгалтерский </a:t>
            </a:r>
            <a:r>
              <a:rPr lang="ru-RU" sz="1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учет      </a:t>
            </a:r>
          </a:p>
          <a:p>
            <a:pPr algn="ctr"/>
            <a:r>
              <a:rPr lang="ru-RU" sz="1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(акт </a:t>
            </a:r>
            <a:r>
              <a:rPr lang="ru-RU" sz="12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приема-передачи, </a:t>
            </a:r>
            <a:endParaRPr lang="ru-RU" sz="1200" b="1" dirty="0" smtClean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algn="ctr"/>
            <a:r>
              <a:rPr lang="ru-RU" sz="1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накладная</a:t>
            </a:r>
            <a:r>
              <a:rPr lang="ru-RU" sz="12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)</a:t>
            </a:r>
          </a:p>
        </p:txBody>
      </p:sp>
      <p:sp>
        <p:nvSpPr>
          <p:cNvPr id="18" name="Капля 17"/>
          <p:cNvSpPr/>
          <p:nvPr/>
        </p:nvSpPr>
        <p:spPr>
          <a:xfrm flipH="1">
            <a:off x="3355608" y="4513206"/>
            <a:ext cx="2906611" cy="2331310"/>
          </a:xfrm>
          <a:prstGeom prst="teardrop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3390066" y="4384313"/>
            <a:ext cx="493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3</a:t>
            </a:r>
            <a:endParaRPr lang="ru-RU" sz="4000" b="1" dirty="0" smtClean="0">
              <a:solidFill>
                <a:srgbClr val="FF0000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352589" y="4500255"/>
            <a:ext cx="281007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Оформление </a:t>
            </a:r>
          </a:p>
          <a:p>
            <a:pPr algn="ctr"/>
            <a:r>
              <a:rPr lang="ru-RU" sz="1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договора пожертвования </a:t>
            </a:r>
          </a:p>
          <a:p>
            <a:pPr algn="ctr"/>
            <a:r>
              <a:rPr lang="ru-RU" sz="1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и/или заявления о пожертвовании </a:t>
            </a:r>
          </a:p>
          <a:p>
            <a:pPr algn="ctr"/>
            <a:r>
              <a:rPr lang="ru-RU" sz="1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является обязательным в целях подтверждения факта, что имущество, в том числе денежные </a:t>
            </a:r>
            <a:r>
              <a:rPr lang="ru-RU" sz="12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средства, </a:t>
            </a:r>
            <a:r>
              <a:rPr lang="ru-RU" sz="1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было передано </a:t>
            </a:r>
            <a:r>
              <a:rPr lang="ru-RU" sz="12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учреждению безвозмездно </a:t>
            </a:r>
            <a:r>
              <a:rPr lang="ru-RU" sz="1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 </a:t>
            </a:r>
            <a:r>
              <a:rPr lang="ru-RU" sz="12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добровольно, </a:t>
            </a:r>
            <a:endParaRPr lang="ru-RU" sz="1200" b="1" dirty="0" smtClean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algn="ctr"/>
            <a:r>
              <a:rPr lang="ru-RU" sz="1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 </a:t>
            </a:r>
            <a:r>
              <a:rPr lang="ru-RU" sz="12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учреждение не </a:t>
            </a:r>
            <a:r>
              <a:rPr lang="ru-RU" sz="1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допустило </a:t>
            </a:r>
          </a:p>
          <a:p>
            <a:pPr algn="ctr"/>
            <a:r>
              <a:rPr lang="ru-RU" sz="1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незаконный сбор средств </a:t>
            </a:r>
          </a:p>
          <a:p>
            <a:pPr algn="ctr"/>
            <a:r>
              <a:rPr lang="ru-RU" sz="1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 исполнило цели </a:t>
            </a:r>
          </a:p>
          <a:p>
            <a:pPr algn="ctr"/>
            <a:r>
              <a:rPr lang="ru-RU" sz="1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пожертвования</a:t>
            </a:r>
            <a:endParaRPr lang="ru-RU" sz="1200" b="1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21" name="Капля 20"/>
          <p:cNvSpPr/>
          <p:nvPr/>
        </p:nvSpPr>
        <p:spPr>
          <a:xfrm flipH="1">
            <a:off x="3341640" y="2286260"/>
            <a:ext cx="2627966" cy="2100101"/>
          </a:xfrm>
          <a:prstGeom prst="teardrop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3476480" y="2374033"/>
            <a:ext cx="235088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 </a:t>
            </a:r>
            <a:r>
              <a:rPr lang="ru-RU" sz="12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коррупционных </a:t>
            </a:r>
            <a:r>
              <a:rPr lang="ru-RU" sz="1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проявлениях необходимо сообщать по  </a:t>
            </a:r>
          </a:p>
          <a:p>
            <a:pPr algn="ctr"/>
            <a:r>
              <a:rPr lang="ru-RU" sz="1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«телефону доверия» Министерства здравоохранения Свердловской области </a:t>
            </a:r>
            <a:br>
              <a:rPr lang="ru-RU" sz="1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1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 </a:t>
            </a:r>
            <a:r>
              <a:rPr lang="ru-RU" sz="12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вопросам противодействия коррупции</a:t>
            </a:r>
          </a:p>
          <a:p>
            <a:pPr algn="ctr"/>
            <a:r>
              <a:rPr lang="ru-RU" sz="1200" b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8 (343) </a:t>
            </a:r>
            <a:r>
              <a:rPr lang="ru-RU" sz="1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312-03-02</a:t>
            </a:r>
            <a:endParaRPr lang="ru-RU" sz="1200" b="1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352588" y="2139298"/>
            <a:ext cx="493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4</a:t>
            </a:r>
          </a:p>
        </p:txBody>
      </p:sp>
      <p:pic>
        <p:nvPicPr>
          <p:cNvPr id="31" name="Рисунок 30" descr="135 706 рез. по запросу «Кардиограмма сердца» — изображения, стоковые  фотографии, трехмерные объекты и векторная графика | Shutterstock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500"/>
          <a:stretch/>
        </p:blipFill>
        <p:spPr bwMode="auto">
          <a:xfrm>
            <a:off x="6064715" y="1613696"/>
            <a:ext cx="5657850" cy="246697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6" name="Рисунок 25" descr="Пнг Айболит 31 фото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186254" y="2751512"/>
            <a:ext cx="2933703" cy="4106488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TextBox 31"/>
          <p:cNvSpPr txBox="1"/>
          <p:nvPr/>
        </p:nvSpPr>
        <p:spPr>
          <a:xfrm>
            <a:off x="8239384" y="1823455"/>
            <a:ext cx="367406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rgbClr val="0000FF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5 сентября – Международный день благотворительности! </a:t>
            </a:r>
          </a:p>
          <a:p>
            <a:pPr algn="ctr"/>
            <a:r>
              <a:rPr lang="ru-RU" sz="1200" b="1" dirty="0">
                <a:solidFill>
                  <a:srgbClr val="0000FF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Праздник введен в 2013 году по инициативе Генеральной Ассамблеи </a:t>
            </a:r>
            <a:r>
              <a:rPr lang="ru-RU" sz="1200" b="1" dirty="0" smtClean="0">
                <a:solidFill>
                  <a:srgbClr val="0000FF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ООН.</a:t>
            </a:r>
            <a:endParaRPr lang="ru-RU" sz="1200" b="1" dirty="0">
              <a:solidFill>
                <a:srgbClr val="0000FF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algn="ctr"/>
            <a:endParaRPr lang="ru-RU" sz="1200" b="1" dirty="0" smtClean="0">
              <a:solidFill>
                <a:srgbClr val="FF0000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394289" y="1163277"/>
            <a:ext cx="568916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500" b="1" dirty="0">
                <a:solidFill>
                  <a:srgbClr val="0000FF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 России существует огромное количество фондов, каждому из которых можно сделать пожертвование. </a:t>
            </a:r>
            <a:endParaRPr lang="ru-RU" sz="1500" b="1" dirty="0" smtClean="0">
              <a:solidFill>
                <a:srgbClr val="0000FF"/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algn="ctr"/>
            <a:r>
              <a:rPr lang="ru-RU" sz="1500" b="1" dirty="0" smtClean="0">
                <a:solidFill>
                  <a:srgbClr val="0000FF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Такое </a:t>
            </a:r>
            <a:r>
              <a:rPr lang="ru-RU" sz="1500" b="1" dirty="0">
                <a:solidFill>
                  <a:srgbClr val="0000FF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разнообразие делает благотворительность </a:t>
            </a:r>
            <a:br>
              <a:rPr lang="ru-RU" sz="1500" b="1" dirty="0">
                <a:solidFill>
                  <a:srgbClr val="0000FF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1500" b="1" dirty="0">
                <a:solidFill>
                  <a:srgbClr val="0000FF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 России не только благородным, но и продуктивным делом.</a:t>
            </a:r>
          </a:p>
        </p:txBody>
      </p:sp>
    </p:spTree>
    <p:extLst>
      <p:ext uri="{BB962C8B-B14F-4D97-AF65-F5344CB8AC3E}">
        <p14:creationId xmlns:p14="http://schemas.microsoft.com/office/powerpoint/2010/main" val="154869437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739</TotalTime>
  <Words>162</Words>
  <Application>Microsoft Office PowerPoint</Application>
  <PresentationFormat>Произвольный</PresentationFormat>
  <Paragraphs>26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Министерство социальной политики Свердловской области</dc:title>
  <dc:creator>Овчинникова Елена Александровна</dc:creator>
  <cp:lastModifiedBy>Ляпцева Марина Николаевна</cp:lastModifiedBy>
  <cp:revision>50</cp:revision>
  <cp:lastPrinted>2024-10-30T11:16:20Z</cp:lastPrinted>
  <dcterms:created xsi:type="dcterms:W3CDTF">2024-07-03T05:35:14Z</dcterms:created>
  <dcterms:modified xsi:type="dcterms:W3CDTF">2024-12-09T03:45:33Z</dcterms:modified>
</cp:coreProperties>
</file>